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2" r:id="rId16"/>
    <p:sldId id="273" r:id="rId17"/>
    <p:sldId id="274" r:id="rId18"/>
    <p:sldId id="275" r:id="rId19"/>
    <p:sldId id="276" r:id="rId20"/>
    <p:sldId id="277" r:id="rId21"/>
    <p:sldId id="279" r:id="rId22"/>
    <p:sldId id="280" r:id="rId23"/>
    <p:sldId id="281" r:id="rId24"/>
    <p:sldId id="282" r:id="rId25"/>
    <p:sldId id="283" r:id="rId26"/>
    <p:sldId id="284" r:id="rId27"/>
    <p:sldId id="278" r:id="rId28"/>
    <p:sldId id="285" r:id="rId2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17/07/1439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17/07/1439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17/07/1439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17/07/1439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17/07/1439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17/07/1439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17/07/1439</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17/07/1439</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B8ABB09-4A1D-463E-8065-109CC2B7EFAA}" type="datetimeFigureOut">
              <a:rPr lang="ar-SA" smtClean="0"/>
              <a:t>17/07/1439</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17/07/1439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17/07/1439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B8ABB09-4A1D-463E-8065-109CC2B7EFAA}" type="datetimeFigureOut">
              <a:rPr lang="ar-SA" smtClean="0"/>
              <a:t>17/07/1439</a:t>
            </a:fld>
            <a:endParaRPr lang="ar-SA"/>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SA"/>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B34F065-1154-456A-91E3-76DE8E75E17B}" type="slidenum">
              <a:rPr lang="ar-SA" smtClean="0"/>
              <a:t>‹#›</a:t>
            </a:fld>
            <a:endParaRPr lang="ar-SA"/>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899592" y="476672"/>
            <a:ext cx="7488832" cy="6278642"/>
          </a:xfrm>
          <a:prstGeom prst="rect">
            <a:avLst/>
          </a:prstGeom>
        </p:spPr>
        <p:txBody>
          <a:bodyPr wrap="square">
            <a:spAutoFit/>
          </a:bodyPr>
          <a:lstStyle/>
          <a:p>
            <a:r>
              <a:rPr lang="ar-IQ" b="1" dirty="0"/>
              <a:t>جامعة البصرة </a:t>
            </a:r>
            <a:endParaRPr lang="en-US" b="1" dirty="0"/>
          </a:p>
          <a:p>
            <a:r>
              <a:rPr lang="ar-IQ" b="1" dirty="0"/>
              <a:t>كلية التربية البدنية وعلوم الرياضة </a:t>
            </a:r>
            <a:endParaRPr lang="en-US" b="1" dirty="0"/>
          </a:p>
          <a:p>
            <a:r>
              <a:rPr lang="ar-IQ" b="1" dirty="0"/>
              <a:t>الدراسات العليا / الدكتوراه </a:t>
            </a:r>
            <a:endParaRPr lang="en-US" b="1" dirty="0"/>
          </a:p>
          <a:p>
            <a:r>
              <a:rPr lang="ar-IQ" sz="2000" b="1" dirty="0"/>
              <a:t> </a:t>
            </a:r>
            <a:endParaRPr lang="en-US" sz="2000" b="1" dirty="0"/>
          </a:p>
          <a:p>
            <a:r>
              <a:rPr lang="ar-IQ" sz="2000" b="1" dirty="0"/>
              <a:t> </a:t>
            </a:r>
            <a:endParaRPr lang="en-US" sz="2000" b="1" dirty="0"/>
          </a:p>
          <a:p>
            <a:r>
              <a:rPr lang="ar-IQ" sz="2000" dirty="0"/>
              <a:t> </a:t>
            </a:r>
            <a:endParaRPr lang="en-US" sz="2000" dirty="0"/>
          </a:p>
          <a:p>
            <a:pPr algn="ctr"/>
            <a:r>
              <a:rPr lang="ar-IQ" sz="4400" b="1" dirty="0"/>
              <a:t>مراحل التخطيط</a:t>
            </a:r>
            <a:endParaRPr lang="en-US" sz="4400" b="1" dirty="0"/>
          </a:p>
          <a:p>
            <a:r>
              <a:rPr lang="ar-IQ" sz="2000" dirty="0"/>
              <a:t> </a:t>
            </a:r>
            <a:endParaRPr lang="en-US" sz="2000" dirty="0"/>
          </a:p>
          <a:p>
            <a:pPr algn="ctr"/>
            <a:r>
              <a:rPr lang="ar-IQ" sz="2800" b="1" dirty="0"/>
              <a:t> اعداد </a:t>
            </a:r>
            <a:endParaRPr lang="en-US" sz="2800" b="1" dirty="0"/>
          </a:p>
          <a:p>
            <a:pPr algn="ctr"/>
            <a:r>
              <a:rPr lang="ar-IQ" sz="2800" b="1" dirty="0"/>
              <a:t>طالب الدكتوراه</a:t>
            </a:r>
            <a:endParaRPr lang="en-US" sz="2800" b="1" dirty="0"/>
          </a:p>
          <a:p>
            <a:pPr algn="ctr"/>
            <a:r>
              <a:rPr lang="ar-IQ" sz="2800" b="1" dirty="0"/>
              <a:t>سمير خلف جري</a:t>
            </a:r>
            <a:endParaRPr lang="en-US" sz="2800" b="1" dirty="0"/>
          </a:p>
          <a:p>
            <a:pPr algn="ctr"/>
            <a:r>
              <a:rPr lang="ar-IQ" sz="2800" b="1" dirty="0"/>
              <a:t> </a:t>
            </a:r>
            <a:endParaRPr lang="en-US" sz="2800" b="1" dirty="0"/>
          </a:p>
          <a:p>
            <a:pPr algn="ctr"/>
            <a:r>
              <a:rPr lang="ar-IQ" sz="2800" b="1" dirty="0" smtClean="0"/>
              <a:t>بأشراف</a:t>
            </a:r>
            <a:endParaRPr lang="en-US" sz="2800" b="1" dirty="0"/>
          </a:p>
          <a:p>
            <a:pPr algn="ctr"/>
            <a:r>
              <a:rPr lang="ar-IQ" sz="2800" b="1" dirty="0"/>
              <a:t>أ . د قصي فوزي خلف</a:t>
            </a:r>
            <a:endParaRPr lang="en-US" sz="2800" b="1" dirty="0"/>
          </a:p>
          <a:p>
            <a:pPr algn="ctr"/>
            <a:r>
              <a:rPr lang="ar-IQ" sz="2800" b="1" dirty="0"/>
              <a:t> </a:t>
            </a:r>
            <a:endParaRPr lang="en-US" sz="2800" b="1" dirty="0"/>
          </a:p>
          <a:p>
            <a:r>
              <a:rPr lang="ar-IQ" sz="2800" b="1" dirty="0"/>
              <a:t> </a:t>
            </a:r>
            <a:endParaRPr lang="en-US" sz="2800" b="1" dirty="0"/>
          </a:p>
        </p:txBody>
      </p:sp>
    </p:spTree>
    <p:extLst>
      <p:ext uri="{BB962C8B-B14F-4D97-AF65-F5344CB8AC3E}">
        <p14:creationId xmlns:p14="http://schemas.microsoft.com/office/powerpoint/2010/main" val="1120263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971600" y="332656"/>
            <a:ext cx="7056784" cy="1146981"/>
          </a:xfrm>
          <a:prstGeom prst="rect">
            <a:avLst/>
          </a:prstGeom>
        </p:spPr>
        <p:txBody>
          <a:bodyPr wrap="square">
            <a:spAutoFit/>
          </a:bodyPr>
          <a:lstStyle/>
          <a:p>
            <a:pPr>
              <a:lnSpc>
                <a:spcPct val="115000"/>
              </a:lnSpc>
              <a:spcAft>
                <a:spcPts val="1000"/>
              </a:spcAft>
            </a:pPr>
            <a:r>
              <a:rPr lang="ar-IQ" sz="2800" b="1" dirty="0" smtClean="0">
                <a:ea typeface="Calibri"/>
              </a:rPr>
              <a:t>             عناصر </a:t>
            </a:r>
            <a:r>
              <a:rPr lang="ar-IQ" sz="2800" b="1" dirty="0">
                <a:ea typeface="Calibri"/>
              </a:rPr>
              <a:t>التخطيط</a:t>
            </a:r>
            <a:endParaRPr lang="en-US" sz="2800" dirty="0">
              <a:ea typeface="Calibri"/>
              <a:cs typeface="Arial"/>
            </a:endParaRPr>
          </a:p>
          <a:p>
            <a:r>
              <a:rPr lang="ar-IQ" sz="2800" b="1" dirty="0">
                <a:ea typeface="Calibri"/>
              </a:rPr>
              <a:t>اولا : الاهداف </a:t>
            </a:r>
            <a:endParaRPr lang="ar-IQ" sz="2800" dirty="0"/>
          </a:p>
        </p:txBody>
      </p:sp>
      <p:sp>
        <p:nvSpPr>
          <p:cNvPr id="4" name="مستطيل 3"/>
          <p:cNvSpPr/>
          <p:nvPr/>
        </p:nvSpPr>
        <p:spPr>
          <a:xfrm>
            <a:off x="827584" y="1700808"/>
            <a:ext cx="6948264" cy="1384995"/>
          </a:xfrm>
          <a:prstGeom prst="rect">
            <a:avLst/>
          </a:prstGeom>
        </p:spPr>
        <p:txBody>
          <a:bodyPr wrap="square">
            <a:spAutoFit/>
          </a:bodyPr>
          <a:lstStyle/>
          <a:p>
            <a:r>
              <a:rPr lang="ar-IQ" sz="2800" dirty="0">
                <a:ea typeface="Calibri"/>
              </a:rPr>
              <a:t>ان وضوح الهدف وتحديده يعتبر ذا اهمية كبيرة </a:t>
            </a:r>
            <a:r>
              <a:rPr lang="ar-IQ" sz="2800" dirty="0" err="1">
                <a:ea typeface="Calibri"/>
              </a:rPr>
              <a:t>لانه</a:t>
            </a:r>
            <a:r>
              <a:rPr lang="ar-IQ" sz="2800" dirty="0">
                <a:ea typeface="Calibri"/>
              </a:rPr>
              <a:t> بمثابة الاتجاه العام الذي يجب ان تسير فيه كل الجهود سواء كان ذلك الجهد فرديا او جماعيا </a:t>
            </a:r>
            <a:endParaRPr lang="ar-IQ" sz="2800" dirty="0"/>
          </a:p>
        </p:txBody>
      </p:sp>
      <p:sp>
        <p:nvSpPr>
          <p:cNvPr id="5" name="مستطيل 4"/>
          <p:cNvSpPr/>
          <p:nvPr/>
        </p:nvSpPr>
        <p:spPr>
          <a:xfrm>
            <a:off x="954832" y="4077072"/>
            <a:ext cx="7416824" cy="1384995"/>
          </a:xfrm>
          <a:prstGeom prst="rect">
            <a:avLst/>
          </a:prstGeom>
        </p:spPr>
        <p:txBody>
          <a:bodyPr wrap="square">
            <a:spAutoFit/>
          </a:bodyPr>
          <a:lstStyle/>
          <a:p>
            <a:r>
              <a:rPr lang="ar-IQ" sz="2800" dirty="0">
                <a:ea typeface="Calibri"/>
              </a:rPr>
              <a:t>كما يعتبر الهدف هو المعيار الامثل في عمليات المتابعة والتقويم لذلك يجب ان يكون هدفا واقعيا واضحا ومحددا لان عدم وضوح الهدف او واقعيته ينتج عن ذلك فشل عملية التخطيط بالكامل </a:t>
            </a:r>
            <a:endParaRPr lang="ar-IQ" sz="2800" dirty="0"/>
          </a:p>
        </p:txBody>
      </p:sp>
    </p:spTree>
    <p:extLst>
      <p:ext uri="{BB962C8B-B14F-4D97-AF65-F5344CB8AC3E}">
        <p14:creationId xmlns:p14="http://schemas.microsoft.com/office/powerpoint/2010/main" val="4276978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71600" y="3429000"/>
            <a:ext cx="7272808" cy="2042547"/>
          </a:xfrm>
          <a:prstGeom prst="rect">
            <a:avLst/>
          </a:prstGeom>
        </p:spPr>
        <p:txBody>
          <a:bodyPr wrap="square">
            <a:spAutoFit/>
          </a:bodyPr>
          <a:lstStyle/>
          <a:p>
            <a:pPr>
              <a:lnSpc>
                <a:spcPct val="115000"/>
              </a:lnSpc>
              <a:spcAft>
                <a:spcPts val="1000"/>
              </a:spcAft>
            </a:pPr>
            <a:r>
              <a:rPr lang="ar-IQ" sz="2800" dirty="0">
                <a:ea typeface="Calibri"/>
              </a:rPr>
              <a:t>بانها مجموعة من القواعد التي تحكم سير العمل والمحددة سلفا بمعرفة الادارة العليا والتي يسترشد بها العاملون في المستويات المختلفة في كافة القرارات والتصرفات المتعلقة بتحقيق الاهداف .</a:t>
            </a:r>
            <a:endParaRPr lang="en-US" sz="2800" dirty="0">
              <a:ea typeface="Calibri"/>
              <a:cs typeface="Arial"/>
            </a:endParaRPr>
          </a:p>
        </p:txBody>
      </p:sp>
      <p:sp>
        <p:nvSpPr>
          <p:cNvPr id="3" name="مستطيل 2"/>
          <p:cNvSpPr/>
          <p:nvPr/>
        </p:nvSpPr>
        <p:spPr>
          <a:xfrm>
            <a:off x="827584" y="571368"/>
            <a:ext cx="7632847" cy="2439642"/>
          </a:xfrm>
          <a:prstGeom prst="rect">
            <a:avLst/>
          </a:prstGeom>
        </p:spPr>
        <p:txBody>
          <a:bodyPr wrap="square">
            <a:spAutoFit/>
          </a:bodyPr>
          <a:lstStyle/>
          <a:p>
            <a:pPr>
              <a:lnSpc>
                <a:spcPct val="115000"/>
              </a:lnSpc>
              <a:spcAft>
                <a:spcPts val="1000"/>
              </a:spcAft>
            </a:pPr>
            <a:r>
              <a:rPr lang="ar-IQ" sz="2800" b="1" dirty="0">
                <a:ea typeface="Calibri"/>
              </a:rPr>
              <a:t>ثانيا : السياسات :-</a:t>
            </a:r>
            <a:endParaRPr lang="en-US" sz="2800" dirty="0">
              <a:ea typeface="Calibri"/>
              <a:cs typeface="Arial"/>
            </a:endParaRPr>
          </a:p>
          <a:p>
            <a:r>
              <a:rPr lang="ar-IQ" sz="2800" dirty="0">
                <a:ea typeface="Calibri"/>
              </a:rPr>
              <a:t>الهدف هو الغاية التي ينشدها التخطيط ولكي يتحقق هذا الهدف يجب ان تكون هناك مجموعة من الاتجاهات تحكم السلوك والفكر وترسم له الطريق الرئيسي الذي يوصل الى هذا الهدف والسياسات هي التي تقوم بهذا الدور الهام والحيوي .</a:t>
            </a:r>
            <a:endParaRPr lang="ar-IQ" sz="2800" dirty="0"/>
          </a:p>
        </p:txBody>
      </p:sp>
    </p:spTree>
    <p:extLst>
      <p:ext uri="{BB962C8B-B14F-4D97-AF65-F5344CB8AC3E}">
        <p14:creationId xmlns:p14="http://schemas.microsoft.com/office/powerpoint/2010/main" val="1769030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71600" y="620688"/>
            <a:ext cx="7272808" cy="1675267"/>
          </a:xfrm>
          <a:prstGeom prst="rect">
            <a:avLst/>
          </a:prstGeom>
        </p:spPr>
        <p:txBody>
          <a:bodyPr wrap="square">
            <a:spAutoFit/>
          </a:bodyPr>
          <a:lstStyle/>
          <a:p>
            <a:pPr>
              <a:lnSpc>
                <a:spcPct val="115000"/>
              </a:lnSpc>
              <a:spcAft>
                <a:spcPts val="1000"/>
              </a:spcAft>
            </a:pPr>
            <a:r>
              <a:rPr lang="ar-IQ" sz="2800" b="1" dirty="0">
                <a:ea typeface="Calibri"/>
              </a:rPr>
              <a:t>اهمية السياسات</a:t>
            </a:r>
            <a:endParaRPr lang="en-US" sz="2800" dirty="0">
              <a:ea typeface="Calibri"/>
              <a:cs typeface="Arial"/>
            </a:endParaRPr>
          </a:p>
          <a:p>
            <a:pPr>
              <a:lnSpc>
                <a:spcPct val="115000"/>
              </a:lnSpc>
              <a:spcAft>
                <a:spcPts val="1000"/>
              </a:spcAft>
            </a:pPr>
            <a:r>
              <a:rPr lang="ar-IQ" sz="2800" dirty="0">
                <a:ea typeface="Calibri"/>
              </a:rPr>
              <a:t>السياسات عنصر هام من عناصر التخطيط حيث انها الخطوة الثانية بعد اختيار الاهداف وتظهر اهميتها في النقاط التالية :</a:t>
            </a:r>
            <a:endParaRPr lang="en-US" sz="2800" dirty="0">
              <a:ea typeface="Calibri"/>
              <a:cs typeface="Arial"/>
            </a:endParaRPr>
          </a:p>
        </p:txBody>
      </p:sp>
      <p:sp>
        <p:nvSpPr>
          <p:cNvPr id="3" name="مستطيل 2"/>
          <p:cNvSpPr/>
          <p:nvPr/>
        </p:nvSpPr>
        <p:spPr>
          <a:xfrm>
            <a:off x="683568" y="2852936"/>
            <a:ext cx="7583107" cy="2698175"/>
          </a:xfrm>
          <a:prstGeom prst="rect">
            <a:avLst/>
          </a:prstGeom>
        </p:spPr>
        <p:txBody>
          <a:bodyPr wrap="square">
            <a:spAutoFit/>
          </a:bodyPr>
          <a:lstStyle/>
          <a:p>
            <a:pPr marL="342900" lvl="0" indent="-342900">
              <a:lnSpc>
                <a:spcPct val="115000"/>
              </a:lnSpc>
              <a:spcAft>
                <a:spcPts val="1000"/>
              </a:spcAft>
              <a:buFont typeface="+mj-lt"/>
              <a:buAutoNum type="arabicPeriod"/>
            </a:pPr>
            <a:r>
              <a:rPr lang="ar-IQ" sz="2800" b="1" dirty="0">
                <a:ea typeface="Calibri"/>
              </a:rPr>
              <a:t>التنسيق :</a:t>
            </a:r>
            <a:endParaRPr lang="en-US" sz="2800" dirty="0">
              <a:ea typeface="Calibri"/>
              <a:cs typeface="Arial"/>
            </a:endParaRPr>
          </a:p>
          <a:p>
            <a:pPr>
              <a:lnSpc>
                <a:spcPct val="115000"/>
              </a:lnSpc>
              <a:spcAft>
                <a:spcPts val="1000"/>
              </a:spcAft>
            </a:pPr>
            <a:r>
              <a:rPr lang="ar-IQ" sz="2800" dirty="0">
                <a:ea typeface="Calibri"/>
              </a:rPr>
              <a:t>وذلك </a:t>
            </a:r>
            <a:r>
              <a:rPr lang="ar-IQ" sz="2800" dirty="0" err="1">
                <a:ea typeface="Calibri"/>
              </a:rPr>
              <a:t>بايجاد</a:t>
            </a:r>
            <a:r>
              <a:rPr lang="ar-IQ" sz="2800" dirty="0">
                <a:ea typeface="Calibri"/>
              </a:rPr>
              <a:t> علاقة بين انشطة العاملين بالهيئة الرياضية وبين الاهداف المراد الوصول اليها وكذلك تجميع هذه الانشطة في عملية متناسقة وربطها ببعضها </a:t>
            </a:r>
            <a:r>
              <a:rPr lang="ar-IQ" sz="2800" dirty="0" err="1">
                <a:ea typeface="Calibri"/>
              </a:rPr>
              <a:t>باسلوب</a:t>
            </a:r>
            <a:r>
              <a:rPr lang="ar-IQ" sz="2800" dirty="0">
                <a:ea typeface="Calibri"/>
              </a:rPr>
              <a:t> تتابعي يوصلنا الى الاهداف باقل وقت وجهد وباقل تكلفة .</a:t>
            </a:r>
            <a:endParaRPr lang="en-US" sz="2800" dirty="0">
              <a:ea typeface="Calibri"/>
              <a:cs typeface="Arial"/>
            </a:endParaRPr>
          </a:p>
        </p:txBody>
      </p:sp>
    </p:spTree>
    <p:extLst>
      <p:ext uri="{BB962C8B-B14F-4D97-AF65-F5344CB8AC3E}">
        <p14:creationId xmlns:p14="http://schemas.microsoft.com/office/powerpoint/2010/main" val="4080911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99592" y="404664"/>
            <a:ext cx="7488832" cy="2170787"/>
          </a:xfrm>
          <a:prstGeom prst="rect">
            <a:avLst/>
          </a:prstGeom>
        </p:spPr>
        <p:txBody>
          <a:bodyPr wrap="square">
            <a:spAutoFit/>
          </a:bodyPr>
          <a:lstStyle/>
          <a:p>
            <a:pPr lvl="0">
              <a:lnSpc>
                <a:spcPct val="115000"/>
              </a:lnSpc>
              <a:spcAft>
                <a:spcPts val="1000"/>
              </a:spcAft>
            </a:pPr>
            <a:r>
              <a:rPr lang="ar-IQ" sz="2800" b="1" dirty="0" smtClean="0">
                <a:ea typeface="Calibri"/>
              </a:rPr>
              <a:t>2. المحافظة </a:t>
            </a:r>
            <a:r>
              <a:rPr lang="ar-IQ" sz="2800" b="1" dirty="0">
                <a:ea typeface="Calibri"/>
              </a:rPr>
              <a:t>على الاتجاه الصحيح :-</a:t>
            </a:r>
            <a:endParaRPr lang="en-US" sz="2800" dirty="0">
              <a:ea typeface="Calibri"/>
              <a:cs typeface="Arial"/>
            </a:endParaRPr>
          </a:p>
          <a:p>
            <a:pPr>
              <a:lnSpc>
                <a:spcPct val="115000"/>
              </a:lnSpc>
              <a:spcAft>
                <a:spcPts val="1000"/>
              </a:spcAft>
            </a:pPr>
            <a:r>
              <a:rPr lang="ar-IQ" sz="2800" dirty="0">
                <a:ea typeface="Calibri"/>
              </a:rPr>
              <a:t>يجب ان لا يكون هناك خروجا عن الهدف او فقدانا للطريق الذي يؤدي الى الانجاز السريع وبذلك يظل الطريق الذي نسلكه واضح ومعروف والهدف المنشود لا يضيع ولا يتبدد .</a:t>
            </a:r>
            <a:endParaRPr lang="en-US" sz="2800" dirty="0">
              <a:ea typeface="Calibri"/>
              <a:cs typeface="Arial"/>
            </a:endParaRPr>
          </a:p>
        </p:txBody>
      </p:sp>
      <p:sp>
        <p:nvSpPr>
          <p:cNvPr id="3" name="مستطيل 2"/>
          <p:cNvSpPr/>
          <p:nvPr/>
        </p:nvSpPr>
        <p:spPr>
          <a:xfrm>
            <a:off x="647564" y="3356992"/>
            <a:ext cx="7992888" cy="3161828"/>
          </a:xfrm>
          <a:prstGeom prst="rect">
            <a:avLst/>
          </a:prstGeom>
        </p:spPr>
        <p:txBody>
          <a:bodyPr wrap="square">
            <a:spAutoFit/>
          </a:bodyPr>
          <a:lstStyle/>
          <a:p>
            <a:pPr lvl="0">
              <a:lnSpc>
                <a:spcPct val="115000"/>
              </a:lnSpc>
              <a:spcAft>
                <a:spcPts val="1000"/>
              </a:spcAft>
            </a:pPr>
            <a:r>
              <a:rPr lang="ar-IQ" sz="2800" b="1" dirty="0" smtClean="0">
                <a:ea typeface="Calibri"/>
              </a:rPr>
              <a:t>2. عدم </a:t>
            </a:r>
            <a:r>
              <a:rPr lang="ar-IQ" sz="2800" b="1" dirty="0">
                <a:ea typeface="Calibri"/>
              </a:rPr>
              <a:t>وجود تضاد في الفكر والتطبيق :-</a:t>
            </a:r>
            <a:endParaRPr lang="en-US" sz="2800" dirty="0">
              <a:ea typeface="Calibri"/>
              <a:cs typeface="Arial"/>
            </a:endParaRPr>
          </a:p>
          <a:p>
            <a:pPr>
              <a:lnSpc>
                <a:spcPct val="115000"/>
              </a:lnSpc>
              <a:spcAft>
                <a:spcPts val="1000"/>
              </a:spcAft>
            </a:pPr>
            <a:r>
              <a:rPr lang="ar-IQ" sz="2800" dirty="0">
                <a:ea typeface="Calibri"/>
              </a:rPr>
              <a:t>وهو ان يكون هنالك طريق محدد يسير الجميع في اتجاهه والكل يعرف غايته ومكانه في هذا الطريق  فمن اين </a:t>
            </a:r>
            <a:r>
              <a:rPr lang="ar-IQ" sz="2800" dirty="0" err="1">
                <a:ea typeface="Calibri"/>
              </a:rPr>
              <a:t>تاتي</a:t>
            </a:r>
            <a:r>
              <a:rPr lang="ar-IQ" sz="2800" dirty="0">
                <a:ea typeface="Calibri"/>
              </a:rPr>
              <a:t> المشكلات او الاختلافات في وجهات النظر  فهناك هدف واضح والكل يعرف ماله وما عليه اذ ان التضاد في الفكر او الاختلاف في التطبيق هو السبب الرئيسي لعدم الانجاز وتحقيق الاهداف .</a:t>
            </a:r>
            <a:endParaRPr lang="en-US" sz="2800" dirty="0">
              <a:ea typeface="Calibri"/>
              <a:cs typeface="Arial"/>
            </a:endParaRPr>
          </a:p>
        </p:txBody>
      </p:sp>
    </p:spTree>
    <p:extLst>
      <p:ext uri="{BB962C8B-B14F-4D97-AF65-F5344CB8AC3E}">
        <p14:creationId xmlns:p14="http://schemas.microsoft.com/office/powerpoint/2010/main" val="2151555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39552" y="692696"/>
            <a:ext cx="7992888" cy="4281108"/>
          </a:xfrm>
          <a:prstGeom prst="rect">
            <a:avLst/>
          </a:prstGeom>
        </p:spPr>
        <p:txBody>
          <a:bodyPr wrap="square">
            <a:spAutoFit/>
          </a:bodyPr>
          <a:lstStyle/>
          <a:p>
            <a:pPr>
              <a:lnSpc>
                <a:spcPct val="115000"/>
              </a:lnSpc>
              <a:spcAft>
                <a:spcPts val="1000"/>
              </a:spcAft>
            </a:pPr>
            <a:r>
              <a:rPr lang="ar-IQ" sz="2800" b="1" dirty="0">
                <a:ea typeface="Calibri"/>
              </a:rPr>
              <a:t>انواع السياسات :- </a:t>
            </a:r>
            <a:endParaRPr lang="en-US" sz="2800" dirty="0">
              <a:ea typeface="Calibri"/>
              <a:cs typeface="Arial"/>
            </a:endParaRPr>
          </a:p>
          <a:p>
            <a:pPr>
              <a:lnSpc>
                <a:spcPct val="115000"/>
              </a:lnSpc>
              <a:spcAft>
                <a:spcPts val="1000"/>
              </a:spcAft>
            </a:pPr>
            <a:r>
              <a:rPr lang="ar-IQ" sz="2800" dirty="0">
                <a:ea typeface="Calibri"/>
              </a:rPr>
              <a:t>هناك ثلاث انواع رئيسية من السياسات هي :</a:t>
            </a:r>
            <a:endParaRPr lang="en-US" sz="2800" dirty="0">
              <a:ea typeface="Calibri"/>
              <a:cs typeface="Arial"/>
            </a:endParaRPr>
          </a:p>
          <a:p>
            <a:pPr marL="342900" lvl="0" indent="-342900">
              <a:lnSpc>
                <a:spcPct val="115000"/>
              </a:lnSpc>
              <a:spcAft>
                <a:spcPts val="1000"/>
              </a:spcAft>
              <a:buFont typeface="+mj-lt"/>
              <a:buAutoNum type="arabicPeriod"/>
            </a:pPr>
            <a:r>
              <a:rPr lang="ar-IQ" sz="2800" b="1" dirty="0">
                <a:ea typeface="Calibri"/>
              </a:rPr>
              <a:t>السياسات الرئيسية </a:t>
            </a:r>
            <a:r>
              <a:rPr lang="ar-IQ" sz="2800" dirty="0">
                <a:ea typeface="Calibri"/>
              </a:rPr>
              <a:t>: وهي ذلك النوع من السياسات التي توضع بواسطة اعلى المستويات الادارية في الهيئة الرياضية وهو مجلس ادارة الهيئة وتعتبر سياسات شاملة واساسية في نفس الوقت وينبع منها جميع انواع السياسات الاخرى وهي سياسات عامة ويجب ان تكون مرنة  ويمكن ادراكها بسهولة تسمح بالتغيير او التعديل طبقا لظروف المستقبل</a:t>
            </a:r>
            <a:endParaRPr lang="en-US" sz="2800" dirty="0">
              <a:ea typeface="Calibri"/>
              <a:cs typeface="Arial"/>
            </a:endParaRPr>
          </a:p>
        </p:txBody>
      </p:sp>
    </p:spTree>
    <p:extLst>
      <p:ext uri="{BB962C8B-B14F-4D97-AF65-F5344CB8AC3E}">
        <p14:creationId xmlns:p14="http://schemas.microsoft.com/office/powerpoint/2010/main" val="4235934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548680"/>
            <a:ext cx="7488832" cy="5047536"/>
          </a:xfrm>
          <a:prstGeom prst="rect">
            <a:avLst/>
          </a:prstGeom>
        </p:spPr>
        <p:txBody>
          <a:bodyPr wrap="square">
            <a:spAutoFit/>
          </a:bodyPr>
          <a:lstStyle/>
          <a:p>
            <a:pPr lvl="0">
              <a:lnSpc>
                <a:spcPct val="115000"/>
              </a:lnSpc>
            </a:pPr>
            <a:r>
              <a:rPr lang="ar-IQ" sz="2800" b="1" dirty="0" smtClean="0">
                <a:ea typeface="Calibri"/>
              </a:rPr>
              <a:t>2. السياسات </a:t>
            </a:r>
            <a:r>
              <a:rPr lang="ar-IQ" sz="2800" b="1" dirty="0">
                <a:ea typeface="Calibri"/>
              </a:rPr>
              <a:t>العليا</a:t>
            </a:r>
            <a:r>
              <a:rPr lang="ar-IQ" sz="2800" dirty="0">
                <a:ea typeface="Calibri"/>
              </a:rPr>
              <a:t> : هذا النوع من السياسات يوضع من قبل الادارة العليا مثل المدير العام للهيئة الرياضية وهي اساس عمل الادارة الوسطى وهي اكثر تفصيلا وتعنى بكل جوانب المنشاة الرياضية وتنبثق من السياسات </a:t>
            </a:r>
            <a:r>
              <a:rPr lang="ar-IQ" sz="2800" dirty="0" smtClean="0">
                <a:ea typeface="Calibri"/>
              </a:rPr>
              <a:t>الرئيسية</a:t>
            </a:r>
          </a:p>
          <a:p>
            <a:pPr marL="342900" lvl="0" indent="-342900">
              <a:lnSpc>
                <a:spcPct val="115000"/>
              </a:lnSpc>
              <a:buFont typeface="+mj-lt"/>
              <a:buAutoNum type="arabicPeriod"/>
            </a:pPr>
            <a:endParaRPr lang="en-US" sz="2800" dirty="0">
              <a:ea typeface="Calibri"/>
              <a:cs typeface="Arial"/>
            </a:endParaRPr>
          </a:p>
          <a:p>
            <a:pPr lvl="0">
              <a:lnSpc>
                <a:spcPct val="115000"/>
              </a:lnSpc>
              <a:spcAft>
                <a:spcPts val="1000"/>
              </a:spcAft>
            </a:pPr>
            <a:r>
              <a:rPr lang="ar-IQ" sz="2800" b="1" dirty="0" smtClean="0">
                <a:ea typeface="Calibri"/>
              </a:rPr>
              <a:t>3. السياسات </a:t>
            </a:r>
            <a:r>
              <a:rPr lang="ar-IQ" sz="2800" b="1" dirty="0">
                <a:ea typeface="Calibri"/>
              </a:rPr>
              <a:t>التنفيذية</a:t>
            </a:r>
            <a:r>
              <a:rPr lang="ar-IQ" sz="2800" dirty="0">
                <a:ea typeface="Calibri"/>
              </a:rPr>
              <a:t> : وهو ذلك النوع من السياسات التي تصدره الادارات الفرعية او مديري الاقسام وهي من النوع التخصصي حيث انها تختص بنشاط معين مثل قسم النشاط الرياضي او قسم النشاط الترويحي وهي سياسات تنبثق من السياسة العليا </a:t>
            </a:r>
            <a:endParaRPr lang="en-US" sz="2800" dirty="0">
              <a:ea typeface="Calibri"/>
              <a:cs typeface="Arial"/>
            </a:endParaRPr>
          </a:p>
        </p:txBody>
      </p:sp>
    </p:spTree>
    <p:extLst>
      <p:ext uri="{BB962C8B-B14F-4D97-AF65-F5344CB8AC3E}">
        <p14:creationId xmlns:p14="http://schemas.microsoft.com/office/powerpoint/2010/main" val="3029847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95446" y="692696"/>
            <a:ext cx="8136904" cy="5238357"/>
          </a:xfrm>
          <a:prstGeom prst="rect">
            <a:avLst/>
          </a:prstGeom>
        </p:spPr>
        <p:txBody>
          <a:bodyPr wrap="square">
            <a:spAutoFit/>
          </a:bodyPr>
          <a:lstStyle/>
          <a:p>
            <a:pPr>
              <a:lnSpc>
                <a:spcPct val="115000"/>
              </a:lnSpc>
              <a:spcAft>
                <a:spcPts val="1000"/>
              </a:spcAft>
            </a:pPr>
            <a:r>
              <a:rPr lang="ar-IQ" sz="2800" b="1" dirty="0">
                <a:ea typeface="Calibri"/>
              </a:rPr>
              <a:t>خصائص السياسات الجيدة </a:t>
            </a:r>
            <a:endParaRPr lang="en-US" sz="2800" dirty="0">
              <a:ea typeface="Calibri"/>
              <a:cs typeface="Arial"/>
            </a:endParaRPr>
          </a:p>
          <a:p>
            <a:pPr>
              <a:lnSpc>
                <a:spcPct val="115000"/>
              </a:lnSpc>
              <a:spcAft>
                <a:spcPts val="1000"/>
              </a:spcAft>
            </a:pPr>
            <a:r>
              <a:rPr lang="ar-IQ" sz="2800" dirty="0">
                <a:ea typeface="Calibri"/>
              </a:rPr>
              <a:t>هناك مجموعة من الخصائص التي يجب ان تتصف بها السياسات الجيدة وهي :</a:t>
            </a:r>
            <a:endParaRPr lang="en-US" sz="2800" dirty="0">
              <a:ea typeface="Calibri"/>
              <a:cs typeface="Arial"/>
            </a:endParaRPr>
          </a:p>
          <a:p>
            <a:pPr marL="342900" lvl="0" indent="-342900">
              <a:lnSpc>
                <a:spcPct val="115000"/>
              </a:lnSpc>
              <a:spcAft>
                <a:spcPts val="1000"/>
              </a:spcAft>
              <a:buFont typeface="+mj-lt"/>
              <a:buAutoNum type="arabicPeriod"/>
            </a:pPr>
            <a:r>
              <a:rPr lang="ar-IQ" sz="2800" b="1" dirty="0">
                <a:ea typeface="Calibri"/>
              </a:rPr>
              <a:t>المرونة</a:t>
            </a:r>
            <a:r>
              <a:rPr lang="ar-IQ" sz="2800" dirty="0">
                <a:ea typeface="Calibri"/>
              </a:rPr>
              <a:t> : ان السياسات ليست قوانين جامدة ولكنها فكر يتم صياغته لتوضيح الاتجاه وتسهيل الاعمال وليس لتعقيدها لذا يجب ان تكون مرنة قابلة للتعديل وحسب الظروف والمواقف فقد تتغير من حين </a:t>
            </a:r>
            <a:r>
              <a:rPr lang="ar-IQ" sz="2800" dirty="0" err="1">
                <a:ea typeface="Calibri"/>
              </a:rPr>
              <a:t>لاخر</a:t>
            </a:r>
            <a:r>
              <a:rPr lang="ar-IQ" sz="2800" dirty="0">
                <a:ea typeface="Calibri"/>
              </a:rPr>
              <a:t> لكي تتماشى مع المواقف الطارئة التي تظهر في المستقبل </a:t>
            </a:r>
            <a:endParaRPr lang="en-US" sz="2800" dirty="0">
              <a:ea typeface="Calibri"/>
              <a:cs typeface="Arial"/>
            </a:endParaRPr>
          </a:p>
          <a:p>
            <a:r>
              <a:rPr lang="ar-IQ" sz="2800" b="1" dirty="0" smtClean="0">
                <a:ea typeface="Calibri"/>
              </a:rPr>
              <a:t>2. يفضل </a:t>
            </a:r>
            <a:r>
              <a:rPr lang="ar-IQ" sz="2800" b="1" dirty="0">
                <a:ea typeface="Calibri"/>
              </a:rPr>
              <a:t>ان تكون تحريرية كلما امكن ذلك</a:t>
            </a:r>
            <a:r>
              <a:rPr lang="ar-IQ" sz="2800" dirty="0">
                <a:ea typeface="Calibri"/>
              </a:rPr>
              <a:t> : ان صدور السياسات بشكل تحريري </a:t>
            </a:r>
            <a:r>
              <a:rPr lang="ar-IQ" sz="2800" dirty="0" err="1">
                <a:ea typeface="Calibri"/>
              </a:rPr>
              <a:t>لايساء</a:t>
            </a:r>
            <a:r>
              <a:rPr lang="ar-IQ" sz="2800" dirty="0">
                <a:ea typeface="Calibri"/>
              </a:rPr>
              <a:t> فهمها ولا تكون في نفس الوقت عرضة للنسيان </a:t>
            </a:r>
            <a:r>
              <a:rPr lang="ar-IQ" sz="2800" dirty="0" err="1">
                <a:ea typeface="Calibri"/>
              </a:rPr>
              <a:t>اوالتناسي</a:t>
            </a:r>
            <a:r>
              <a:rPr lang="ar-IQ" sz="2800" dirty="0">
                <a:ea typeface="Calibri"/>
              </a:rPr>
              <a:t> ويمكن الرجوع اليها في اي وقت لمراجعتها </a:t>
            </a:r>
            <a:endParaRPr lang="ar-IQ" sz="2800" dirty="0"/>
          </a:p>
        </p:txBody>
      </p:sp>
    </p:spTree>
    <p:extLst>
      <p:ext uri="{BB962C8B-B14F-4D97-AF65-F5344CB8AC3E}">
        <p14:creationId xmlns:p14="http://schemas.microsoft.com/office/powerpoint/2010/main" val="1523188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1052736"/>
            <a:ext cx="7488832" cy="4520148"/>
          </a:xfrm>
          <a:prstGeom prst="rect">
            <a:avLst/>
          </a:prstGeom>
        </p:spPr>
        <p:txBody>
          <a:bodyPr wrap="square">
            <a:spAutoFit/>
          </a:bodyPr>
          <a:lstStyle/>
          <a:p>
            <a:pPr lvl="0">
              <a:lnSpc>
                <a:spcPct val="115000"/>
              </a:lnSpc>
            </a:pPr>
            <a:r>
              <a:rPr lang="ar-IQ" sz="2800" b="1" dirty="0" smtClean="0">
                <a:ea typeface="Calibri"/>
              </a:rPr>
              <a:t>3. عدم </a:t>
            </a:r>
            <a:r>
              <a:rPr lang="ar-IQ" sz="2800" b="1" dirty="0">
                <a:ea typeface="Calibri"/>
              </a:rPr>
              <a:t>التضاد</a:t>
            </a:r>
            <a:r>
              <a:rPr lang="ar-IQ" sz="2800" dirty="0">
                <a:ea typeface="Calibri"/>
              </a:rPr>
              <a:t> :بمعنى ان تصدر السياسات بشكل تتابعي حيث تنبثق السياسة العليا من السياسة الرئيسية والسياسة التنفيذية من السياسة العليا وهكذا تكون كلها باتجاه هدف واحد وحتى لا يكون هناك اختلاف في السياسات الذي قد يؤدي الى الازدواجية التي تؤدي الى </a:t>
            </a:r>
            <a:r>
              <a:rPr lang="ar-IQ" sz="2800" dirty="0" smtClean="0">
                <a:ea typeface="Calibri"/>
              </a:rPr>
              <a:t>التضاد</a:t>
            </a:r>
          </a:p>
          <a:p>
            <a:pPr lvl="0">
              <a:lnSpc>
                <a:spcPct val="115000"/>
              </a:lnSpc>
            </a:pPr>
            <a:endParaRPr lang="en-US" sz="2800" dirty="0">
              <a:ea typeface="Calibri"/>
              <a:cs typeface="Arial"/>
            </a:endParaRPr>
          </a:p>
          <a:p>
            <a:pPr lvl="0">
              <a:lnSpc>
                <a:spcPct val="115000"/>
              </a:lnSpc>
              <a:spcAft>
                <a:spcPts val="1000"/>
              </a:spcAft>
            </a:pPr>
            <a:r>
              <a:rPr lang="ar-IQ" sz="2800" b="1" dirty="0" smtClean="0">
                <a:ea typeface="Calibri"/>
              </a:rPr>
              <a:t>4. ان </a:t>
            </a:r>
            <a:r>
              <a:rPr lang="ar-IQ" sz="2800" b="1" dirty="0">
                <a:ea typeface="Calibri"/>
              </a:rPr>
              <a:t>تكون غايتها الوصول للهدف المنشود</a:t>
            </a:r>
            <a:r>
              <a:rPr lang="ar-IQ" sz="2800" dirty="0">
                <a:ea typeface="Calibri"/>
              </a:rPr>
              <a:t> : لا يمكن تحقيق ذلك الا اذا كانت السياسات واضحة وصريحة وسهلة الفهم ولها علاقة مباشرة </a:t>
            </a:r>
            <a:r>
              <a:rPr lang="ar-IQ" sz="2800" dirty="0" err="1">
                <a:ea typeface="Calibri"/>
              </a:rPr>
              <a:t>بالاهداف</a:t>
            </a:r>
            <a:r>
              <a:rPr lang="ar-IQ" sz="2800" dirty="0">
                <a:ea typeface="Calibri"/>
              </a:rPr>
              <a:t> المراد الوصول اليها </a:t>
            </a:r>
            <a:endParaRPr lang="en-US" sz="2800" dirty="0">
              <a:ea typeface="Calibri"/>
              <a:cs typeface="Arial"/>
            </a:endParaRPr>
          </a:p>
        </p:txBody>
      </p:sp>
    </p:spTree>
    <p:extLst>
      <p:ext uri="{BB962C8B-B14F-4D97-AF65-F5344CB8AC3E}">
        <p14:creationId xmlns:p14="http://schemas.microsoft.com/office/powerpoint/2010/main" val="1280767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00719" y="908720"/>
            <a:ext cx="7416824" cy="4054443"/>
          </a:xfrm>
          <a:prstGeom prst="rect">
            <a:avLst/>
          </a:prstGeom>
        </p:spPr>
        <p:txBody>
          <a:bodyPr wrap="square">
            <a:spAutoFit/>
          </a:bodyPr>
          <a:lstStyle/>
          <a:p>
            <a:pPr lvl="0">
              <a:lnSpc>
                <a:spcPct val="115000"/>
              </a:lnSpc>
              <a:spcAft>
                <a:spcPts val="1000"/>
              </a:spcAft>
            </a:pPr>
            <a:r>
              <a:rPr lang="ar-IQ" sz="2800" b="1" dirty="0" smtClean="0">
                <a:ea typeface="Calibri"/>
              </a:rPr>
              <a:t> 5. ان </a:t>
            </a:r>
            <a:r>
              <a:rPr lang="ar-IQ" sz="2800" b="1" dirty="0">
                <a:ea typeface="Calibri"/>
              </a:rPr>
              <a:t>ترتبط بالواقع</a:t>
            </a:r>
            <a:r>
              <a:rPr lang="ar-IQ" sz="2800" dirty="0">
                <a:ea typeface="Calibri"/>
              </a:rPr>
              <a:t> : ان السياسات التي </a:t>
            </a:r>
            <a:r>
              <a:rPr lang="ar-IQ" sz="2800" dirty="0" err="1">
                <a:ea typeface="Calibri"/>
              </a:rPr>
              <a:t>لاتنبثق</a:t>
            </a:r>
            <a:r>
              <a:rPr lang="ar-IQ" sz="2800" dirty="0">
                <a:ea typeface="Calibri"/>
              </a:rPr>
              <a:t> من الواقع تكون دربا من الخيال يصعب تنفيذه وتحقيقه وبالتالي يصطدم بالواقع عند التنفيذ وتكون عاجزة عن تحقيق الاهداف المرجوة </a:t>
            </a:r>
            <a:endParaRPr lang="ar-IQ" sz="2800" dirty="0" smtClean="0">
              <a:ea typeface="Calibri"/>
            </a:endParaRPr>
          </a:p>
          <a:p>
            <a:pPr marL="342900" lvl="0" indent="-342900">
              <a:lnSpc>
                <a:spcPct val="115000"/>
              </a:lnSpc>
              <a:spcAft>
                <a:spcPts val="1000"/>
              </a:spcAft>
              <a:buFont typeface="+mj-lt"/>
              <a:buAutoNum type="arabicPeriod"/>
            </a:pPr>
            <a:endParaRPr lang="en-US" sz="2800" dirty="0">
              <a:ea typeface="Calibri"/>
              <a:cs typeface="Arial"/>
            </a:endParaRPr>
          </a:p>
          <a:p>
            <a:r>
              <a:rPr lang="ar-IQ" sz="2800" b="1" dirty="0" smtClean="0">
                <a:ea typeface="Calibri"/>
              </a:rPr>
              <a:t> 6. ان </a:t>
            </a:r>
            <a:r>
              <a:rPr lang="ar-IQ" sz="2800" b="1" dirty="0">
                <a:ea typeface="Calibri"/>
              </a:rPr>
              <a:t>يسهل متابعتها</a:t>
            </a:r>
            <a:r>
              <a:rPr lang="ar-IQ" sz="2800" dirty="0">
                <a:ea typeface="Calibri"/>
              </a:rPr>
              <a:t> : ان السياسات التي يتم وضعها الغرض منها هو اتمام اعمال مستقبلية وقد يظهر عند التنفيذ في المستقبل </a:t>
            </a:r>
            <a:r>
              <a:rPr lang="ar-IQ" sz="2800" dirty="0" err="1">
                <a:ea typeface="Calibri"/>
              </a:rPr>
              <a:t>مايدعو</a:t>
            </a:r>
            <a:r>
              <a:rPr lang="ar-IQ" sz="2800" dirty="0">
                <a:ea typeface="Calibri"/>
              </a:rPr>
              <a:t> الى التغيير لذا يجب ان تكون قابلة للمتابعة المستمرة من حين </a:t>
            </a:r>
            <a:r>
              <a:rPr lang="ar-IQ" sz="2800" dirty="0" err="1">
                <a:ea typeface="Calibri"/>
              </a:rPr>
              <a:t>لاخر</a:t>
            </a:r>
            <a:r>
              <a:rPr lang="ar-IQ" sz="2800" dirty="0">
                <a:ea typeface="Calibri"/>
              </a:rPr>
              <a:t> حتى يمكن تقويمها وتعديلها </a:t>
            </a:r>
            <a:endParaRPr lang="ar-IQ" sz="2800" dirty="0"/>
          </a:p>
        </p:txBody>
      </p:sp>
    </p:spTree>
    <p:extLst>
      <p:ext uri="{BB962C8B-B14F-4D97-AF65-F5344CB8AC3E}">
        <p14:creationId xmlns:p14="http://schemas.microsoft.com/office/powerpoint/2010/main" val="4221922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71600" y="620688"/>
            <a:ext cx="7416824" cy="4742837"/>
          </a:xfrm>
          <a:prstGeom prst="rect">
            <a:avLst/>
          </a:prstGeom>
        </p:spPr>
        <p:txBody>
          <a:bodyPr wrap="square">
            <a:spAutoFit/>
          </a:bodyPr>
          <a:lstStyle/>
          <a:p>
            <a:pPr>
              <a:lnSpc>
                <a:spcPct val="115000"/>
              </a:lnSpc>
              <a:spcAft>
                <a:spcPts val="1000"/>
              </a:spcAft>
            </a:pPr>
            <a:r>
              <a:rPr lang="ar-IQ" sz="2800" b="1" dirty="0">
                <a:ea typeface="Calibri"/>
              </a:rPr>
              <a:t>ثالثا : الاجراءات : </a:t>
            </a:r>
            <a:endParaRPr lang="en-US" sz="2800" dirty="0">
              <a:ea typeface="Calibri"/>
              <a:cs typeface="Arial"/>
            </a:endParaRPr>
          </a:p>
          <a:p>
            <a:pPr>
              <a:lnSpc>
                <a:spcPct val="115000"/>
              </a:lnSpc>
              <a:spcAft>
                <a:spcPts val="1000"/>
              </a:spcAft>
            </a:pPr>
            <a:r>
              <a:rPr lang="ar-IQ" sz="2800" dirty="0">
                <a:ea typeface="Calibri"/>
              </a:rPr>
              <a:t>ان مفهوم الاجراءات  تعني هي  عبارة عن هيكل يتضمن الخطوات التفصيلية التي يجب ان يتبعها </a:t>
            </a:r>
            <a:r>
              <a:rPr lang="ar-IQ" sz="2800" dirty="0" err="1">
                <a:ea typeface="Calibri"/>
              </a:rPr>
              <a:t>المرؤسين</a:t>
            </a:r>
            <a:r>
              <a:rPr lang="ar-IQ" sz="2800" dirty="0">
                <a:ea typeface="Calibri"/>
              </a:rPr>
              <a:t> في اي هيئة رياضية على كافة مستوياتهم بحيث نضمن سير العمل بشكل موحد ومنتظم في اطار الاهداف المطلوب تحقيقها .</a:t>
            </a:r>
            <a:endParaRPr lang="en-US" sz="2800" dirty="0">
              <a:ea typeface="Calibri"/>
              <a:cs typeface="Arial"/>
            </a:endParaRPr>
          </a:p>
          <a:p>
            <a:pPr>
              <a:lnSpc>
                <a:spcPct val="115000"/>
              </a:lnSpc>
              <a:spcAft>
                <a:spcPts val="1000"/>
              </a:spcAft>
            </a:pPr>
            <a:r>
              <a:rPr lang="ar-IQ" sz="2800" dirty="0">
                <a:ea typeface="Calibri"/>
              </a:rPr>
              <a:t> </a:t>
            </a:r>
            <a:endParaRPr lang="en-US" sz="2800" dirty="0">
              <a:ea typeface="Calibri"/>
              <a:cs typeface="Arial"/>
            </a:endParaRPr>
          </a:p>
          <a:p>
            <a:r>
              <a:rPr lang="ar-IQ" sz="2800" dirty="0" err="1">
                <a:ea typeface="Calibri"/>
              </a:rPr>
              <a:t>فالاجراءات</a:t>
            </a:r>
            <a:r>
              <a:rPr lang="ar-IQ" sz="2800" dirty="0">
                <a:ea typeface="Calibri"/>
              </a:rPr>
              <a:t> عملية توضح الحدود والخطوط بين الاقسام المختلفة والادارات الفرعية حيث توضح الخطوات الاجرائية </a:t>
            </a:r>
            <a:r>
              <a:rPr lang="ar-IQ" sz="2800" dirty="0" err="1">
                <a:ea typeface="Calibri"/>
              </a:rPr>
              <a:t>للانشطة</a:t>
            </a:r>
            <a:r>
              <a:rPr lang="ar-IQ" sz="2800" dirty="0">
                <a:ea typeface="Calibri"/>
              </a:rPr>
              <a:t> الدائمة في الهيئة الرياضية وكيفية التعامل معها</a:t>
            </a:r>
            <a:endParaRPr lang="ar-IQ" sz="2800" dirty="0"/>
          </a:p>
        </p:txBody>
      </p:sp>
    </p:spTree>
    <p:extLst>
      <p:ext uri="{BB962C8B-B14F-4D97-AF65-F5344CB8AC3E}">
        <p14:creationId xmlns:p14="http://schemas.microsoft.com/office/powerpoint/2010/main" val="2609427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836712"/>
            <a:ext cx="8136903" cy="4392997"/>
          </a:xfrm>
          <a:prstGeom prst="rect">
            <a:avLst/>
          </a:prstGeom>
        </p:spPr>
        <p:txBody>
          <a:bodyPr wrap="square">
            <a:spAutoFit/>
          </a:bodyPr>
          <a:lstStyle/>
          <a:p>
            <a:pPr>
              <a:lnSpc>
                <a:spcPct val="115000"/>
              </a:lnSpc>
              <a:spcAft>
                <a:spcPts val="1000"/>
              </a:spcAft>
            </a:pPr>
            <a:r>
              <a:rPr lang="ar-IQ" sz="3600" b="1" dirty="0" smtClean="0">
                <a:latin typeface="Simplified Arabic" pitchFamily="18" charset="-78"/>
                <a:ea typeface="Calibri"/>
                <a:cs typeface="Simplified Arabic" pitchFamily="18" charset="-78"/>
              </a:rPr>
              <a:t>             مراحل التخطيط</a:t>
            </a:r>
          </a:p>
          <a:p>
            <a:pPr>
              <a:lnSpc>
                <a:spcPct val="115000"/>
              </a:lnSpc>
              <a:spcAft>
                <a:spcPts val="1000"/>
              </a:spcAft>
            </a:pPr>
            <a:endParaRPr lang="en-US" sz="3600" dirty="0">
              <a:latin typeface="Simplified Arabic" pitchFamily="18" charset="-78"/>
              <a:ea typeface="Calibri"/>
              <a:cs typeface="Simplified Arabic" pitchFamily="18" charset="-78"/>
            </a:endParaRPr>
          </a:p>
          <a:p>
            <a:r>
              <a:rPr lang="ar-IQ" sz="3200" b="1" dirty="0" smtClean="0">
                <a:latin typeface="Simplified Arabic" pitchFamily="18" charset="-78"/>
                <a:ea typeface="Calibri"/>
                <a:cs typeface="Simplified Arabic" pitchFamily="18" charset="-78"/>
              </a:rPr>
              <a:t>فالتخطيط </a:t>
            </a:r>
            <a:r>
              <a:rPr lang="ar-IQ" sz="3200" b="1" dirty="0">
                <a:latin typeface="Simplified Arabic" pitchFamily="18" charset="-78"/>
                <a:ea typeface="Calibri"/>
                <a:cs typeface="Simplified Arabic" pitchFamily="18" charset="-78"/>
              </a:rPr>
              <a:t>يعني</a:t>
            </a:r>
            <a:r>
              <a:rPr lang="ar-IQ" sz="3600" dirty="0">
                <a:latin typeface="Simplified Arabic" pitchFamily="18" charset="-78"/>
                <a:ea typeface="Calibri"/>
                <a:cs typeface="Simplified Arabic" pitchFamily="18" charset="-78"/>
              </a:rPr>
              <a:t> هو عملية تتم لخطة ما يشتمل على تنبؤات للمستقبل ومواجهته باتخاذ سلسلة من القرارات تتعلق </a:t>
            </a:r>
            <a:r>
              <a:rPr lang="ar-IQ" sz="3600" dirty="0" smtClean="0">
                <a:latin typeface="Simplified Arabic" pitchFamily="18" charset="-78"/>
                <a:ea typeface="Calibri"/>
                <a:cs typeface="Simplified Arabic" pitchFamily="18" charset="-78"/>
              </a:rPr>
              <a:t>بأهداف </a:t>
            </a:r>
            <a:r>
              <a:rPr lang="ar-IQ" sz="3600" dirty="0">
                <a:latin typeface="Simplified Arabic" pitchFamily="18" charset="-78"/>
                <a:ea typeface="Calibri"/>
                <a:cs typeface="Simplified Arabic" pitchFamily="18" charset="-78"/>
              </a:rPr>
              <a:t>منشودة يلزم تحقيقها عن طريق وضع سياسات واجراءات وموازنات وبرامج تتميز بالدقة والمرونة </a:t>
            </a:r>
            <a:endParaRPr lang="ar-IQ"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11459772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692696"/>
            <a:ext cx="7848872" cy="5272149"/>
          </a:xfrm>
          <a:prstGeom prst="rect">
            <a:avLst/>
          </a:prstGeom>
        </p:spPr>
        <p:txBody>
          <a:bodyPr wrap="square">
            <a:spAutoFit/>
          </a:bodyPr>
          <a:lstStyle/>
          <a:p>
            <a:pPr>
              <a:lnSpc>
                <a:spcPct val="115000"/>
              </a:lnSpc>
              <a:spcAft>
                <a:spcPts val="1000"/>
              </a:spcAft>
            </a:pPr>
            <a:r>
              <a:rPr lang="ar-IQ" sz="2800" b="1" dirty="0">
                <a:ea typeface="Calibri"/>
              </a:rPr>
              <a:t>علاقة الاجراءات بالسياسات :</a:t>
            </a:r>
            <a:endParaRPr lang="en-US" sz="2800" dirty="0">
              <a:ea typeface="Calibri"/>
              <a:cs typeface="Arial"/>
            </a:endParaRPr>
          </a:p>
          <a:p>
            <a:pPr>
              <a:lnSpc>
                <a:spcPct val="115000"/>
              </a:lnSpc>
              <a:spcAft>
                <a:spcPts val="1000"/>
              </a:spcAft>
            </a:pPr>
            <a:r>
              <a:rPr lang="ar-IQ" sz="2800" dirty="0">
                <a:ea typeface="Calibri"/>
              </a:rPr>
              <a:t>ان العلاقة بين الاجراءات والسياسات وثيقة ويمكن توضيحها </a:t>
            </a:r>
            <a:r>
              <a:rPr lang="ar-IQ" sz="2800" dirty="0" err="1">
                <a:ea typeface="Calibri"/>
              </a:rPr>
              <a:t>بمايلي</a:t>
            </a:r>
            <a:r>
              <a:rPr lang="ar-IQ" sz="2800" dirty="0">
                <a:ea typeface="Calibri"/>
              </a:rPr>
              <a:t> :</a:t>
            </a:r>
            <a:endParaRPr lang="en-US" sz="2800" dirty="0">
              <a:ea typeface="Calibri"/>
              <a:cs typeface="Arial"/>
            </a:endParaRPr>
          </a:p>
          <a:p>
            <a:pPr marL="342900" lvl="0" indent="-342900">
              <a:lnSpc>
                <a:spcPct val="115000"/>
              </a:lnSpc>
              <a:buFont typeface="Symbol"/>
              <a:buChar char=""/>
            </a:pPr>
            <a:r>
              <a:rPr lang="ar-IQ" sz="2800" dirty="0">
                <a:ea typeface="Calibri"/>
              </a:rPr>
              <a:t>الاجراءات هي العنصر الذي يلي عنصر السياسات في التخطيط اي انهما عنصرين من عناصر التخطيط </a:t>
            </a:r>
            <a:endParaRPr lang="en-US" sz="2800" dirty="0">
              <a:ea typeface="Calibri"/>
              <a:cs typeface="Arial"/>
            </a:endParaRPr>
          </a:p>
          <a:p>
            <a:pPr marL="342900" lvl="0" indent="-342900">
              <a:lnSpc>
                <a:spcPct val="115000"/>
              </a:lnSpc>
              <a:buFont typeface="Symbol"/>
              <a:buChar char=""/>
            </a:pPr>
            <a:r>
              <a:rPr lang="ar-IQ" sz="2800" dirty="0">
                <a:ea typeface="Calibri"/>
              </a:rPr>
              <a:t>السياسات تمثل فكر واتجاه الادارة العليا اما الاجراءات فهي مرشد للعمل والتنفيذ وليس للفكر </a:t>
            </a:r>
            <a:endParaRPr lang="en-US" sz="2800" dirty="0">
              <a:ea typeface="Calibri"/>
              <a:cs typeface="Arial"/>
            </a:endParaRPr>
          </a:p>
          <a:p>
            <a:pPr marL="342900" lvl="0" indent="-342900">
              <a:lnSpc>
                <a:spcPct val="115000"/>
              </a:lnSpc>
              <a:spcAft>
                <a:spcPts val="1000"/>
              </a:spcAft>
              <a:buFont typeface="Symbol"/>
              <a:buChar char=""/>
            </a:pPr>
            <a:r>
              <a:rPr lang="ar-IQ" sz="2800" dirty="0">
                <a:ea typeface="Calibri"/>
              </a:rPr>
              <a:t>السياسات فكر عام وشامل والاجراءات خطوات تنطوي على التفاصيل الدقيقة </a:t>
            </a:r>
            <a:r>
              <a:rPr lang="ar-IQ" sz="2800" dirty="0" err="1">
                <a:ea typeface="Calibri"/>
              </a:rPr>
              <a:t>للاسلوب</a:t>
            </a:r>
            <a:r>
              <a:rPr lang="ar-IQ" sz="2800" dirty="0">
                <a:ea typeface="Calibri"/>
              </a:rPr>
              <a:t> لتحقيق السياسة الموضوعة وترجمتها من فكر الى اسلوب عمل واقع </a:t>
            </a:r>
            <a:endParaRPr lang="en-US" sz="2800" dirty="0">
              <a:ea typeface="Calibri"/>
              <a:cs typeface="Arial"/>
            </a:endParaRPr>
          </a:p>
        </p:txBody>
      </p:sp>
    </p:spTree>
    <p:extLst>
      <p:ext uri="{BB962C8B-B14F-4D97-AF65-F5344CB8AC3E}">
        <p14:creationId xmlns:p14="http://schemas.microsoft.com/office/powerpoint/2010/main" val="4166420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15616" y="548680"/>
            <a:ext cx="7128792" cy="5639429"/>
          </a:xfrm>
          <a:prstGeom prst="rect">
            <a:avLst/>
          </a:prstGeom>
        </p:spPr>
        <p:txBody>
          <a:bodyPr wrap="square">
            <a:spAutoFit/>
          </a:bodyPr>
          <a:lstStyle/>
          <a:p>
            <a:pPr marL="342900" lvl="0" indent="-342900">
              <a:lnSpc>
                <a:spcPct val="115000"/>
              </a:lnSpc>
              <a:buFont typeface="Symbol"/>
              <a:buChar char=""/>
            </a:pPr>
            <a:r>
              <a:rPr lang="ar-IQ" sz="2800" dirty="0">
                <a:ea typeface="Calibri"/>
              </a:rPr>
              <a:t>السياسات مرشد عام عند اتخاذ القرارات ولا تتعرض </a:t>
            </a:r>
            <a:r>
              <a:rPr lang="ar-IQ" sz="2800" dirty="0" err="1">
                <a:ea typeface="Calibri"/>
              </a:rPr>
              <a:t>للاسلوب</a:t>
            </a:r>
            <a:r>
              <a:rPr lang="ar-IQ" sz="2800" dirty="0">
                <a:ea typeface="Calibri"/>
              </a:rPr>
              <a:t> الذي يتم به تنفيذ هذه القرارات في حين ان الاجراءات تتعرض بالتفصيل للخطوات التي يتم بها تنفيذ هذه القرارات </a:t>
            </a:r>
            <a:endParaRPr lang="en-US" sz="2800" dirty="0">
              <a:ea typeface="Calibri"/>
              <a:cs typeface="Arial"/>
            </a:endParaRPr>
          </a:p>
          <a:p>
            <a:pPr marL="342900" lvl="0" indent="-342900">
              <a:lnSpc>
                <a:spcPct val="115000"/>
              </a:lnSpc>
              <a:buFont typeface="Symbol"/>
              <a:buChar char=""/>
            </a:pPr>
            <a:r>
              <a:rPr lang="ar-IQ" sz="2800" dirty="0">
                <a:ea typeface="Calibri"/>
              </a:rPr>
              <a:t>السياسات هي الطريق الرئيسي للوصول الى الاهداف والاجراءات هي الطرق الفرعية الدقيقة التي تقودنا لتحقيق هذه السياسات </a:t>
            </a:r>
            <a:endParaRPr lang="en-US" sz="2800" dirty="0">
              <a:ea typeface="Calibri"/>
              <a:cs typeface="Arial"/>
            </a:endParaRPr>
          </a:p>
          <a:p>
            <a:pPr marL="342900" lvl="0" indent="-342900">
              <a:lnSpc>
                <a:spcPct val="115000"/>
              </a:lnSpc>
              <a:spcAft>
                <a:spcPts val="1000"/>
              </a:spcAft>
              <a:buFont typeface="Symbol"/>
              <a:buChar char=""/>
            </a:pPr>
            <a:r>
              <a:rPr lang="ar-IQ" sz="2800" dirty="0">
                <a:ea typeface="Calibri"/>
              </a:rPr>
              <a:t>ان الاجراءات هي حلقة الوصل بين السياسات والاهداف وبدونها تفقد السياسات فاعليتها والاجراءات هي تطبيق امثل لفكر السياسات </a:t>
            </a:r>
            <a:endParaRPr lang="en-US" sz="2800" dirty="0">
              <a:ea typeface="Calibri"/>
              <a:cs typeface="Arial"/>
            </a:endParaRPr>
          </a:p>
          <a:p>
            <a:pPr>
              <a:lnSpc>
                <a:spcPct val="115000"/>
              </a:lnSpc>
              <a:spcAft>
                <a:spcPts val="1000"/>
              </a:spcAft>
            </a:pPr>
            <a:r>
              <a:rPr lang="ar-IQ" sz="2800" dirty="0">
                <a:ea typeface="Calibri"/>
              </a:rPr>
              <a:t> </a:t>
            </a:r>
            <a:endParaRPr lang="en-US" sz="2800" dirty="0">
              <a:ea typeface="Calibri"/>
              <a:cs typeface="Arial"/>
            </a:endParaRPr>
          </a:p>
        </p:txBody>
      </p:sp>
    </p:spTree>
    <p:extLst>
      <p:ext uri="{BB962C8B-B14F-4D97-AF65-F5344CB8AC3E}">
        <p14:creationId xmlns:p14="http://schemas.microsoft.com/office/powerpoint/2010/main" val="761668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332656"/>
            <a:ext cx="8064896" cy="5767669"/>
          </a:xfrm>
          <a:prstGeom prst="rect">
            <a:avLst/>
          </a:prstGeom>
        </p:spPr>
        <p:txBody>
          <a:bodyPr wrap="square">
            <a:spAutoFit/>
          </a:bodyPr>
          <a:lstStyle/>
          <a:p>
            <a:pPr>
              <a:lnSpc>
                <a:spcPct val="115000"/>
              </a:lnSpc>
              <a:spcAft>
                <a:spcPts val="1000"/>
              </a:spcAft>
            </a:pPr>
            <a:r>
              <a:rPr lang="ar-IQ" sz="2800" dirty="0">
                <a:ea typeface="Calibri"/>
              </a:rPr>
              <a:t> </a:t>
            </a:r>
            <a:endParaRPr lang="en-US" sz="2800" dirty="0">
              <a:ea typeface="Calibri"/>
              <a:cs typeface="Arial"/>
            </a:endParaRPr>
          </a:p>
          <a:p>
            <a:pPr>
              <a:lnSpc>
                <a:spcPct val="115000"/>
              </a:lnSpc>
              <a:spcAft>
                <a:spcPts val="1000"/>
              </a:spcAft>
            </a:pPr>
            <a:r>
              <a:rPr lang="ar-IQ" sz="2800" b="1" dirty="0">
                <a:ea typeface="Calibri"/>
              </a:rPr>
              <a:t>خصائص الاجراءات الجيدة </a:t>
            </a:r>
            <a:endParaRPr lang="en-US" sz="2800" dirty="0">
              <a:ea typeface="Calibri"/>
              <a:cs typeface="Arial"/>
            </a:endParaRPr>
          </a:p>
          <a:p>
            <a:pPr marL="342900" lvl="0" indent="-342900">
              <a:lnSpc>
                <a:spcPct val="115000"/>
              </a:lnSpc>
              <a:buFont typeface="+mj-lt"/>
              <a:buAutoNum type="arabicPeriod"/>
            </a:pPr>
            <a:r>
              <a:rPr lang="ar-IQ" sz="2800" b="1" dirty="0">
                <a:ea typeface="Calibri"/>
              </a:rPr>
              <a:t>الوضوح </a:t>
            </a:r>
            <a:r>
              <a:rPr lang="ar-IQ" sz="2800" dirty="0">
                <a:ea typeface="Calibri"/>
              </a:rPr>
              <a:t> : يجب ان تكون الاجراءات واضحة وان تصاغ </a:t>
            </a:r>
            <a:r>
              <a:rPr lang="ar-IQ" sz="2800" dirty="0" err="1">
                <a:ea typeface="Calibri"/>
              </a:rPr>
              <a:t>باسلوب</a:t>
            </a:r>
            <a:r>
              <a:rPr lang="ar-IQ" sz="2800" dirty="0">
                <a:ea typeface="Calibri"/>
              </a:rPr>
              <a:t> بعيد عن التورية في الحديث وبكلمات لا تحتمل اكثر من معنى حتى لا يصعب تفسيرها من قبل </a:t>
            </a:r>
            <a:r>
              <a:rPr lang="ar-IQ" sz="2800" dirty="0" err="1">
                <a:ea typeface="Calibri"/>
              </a:rPr>
              <a:t>المرؤسين</a:t>
            </a:r>
            <a:r>
              <a:rPr lang="ar-IQ" sz="2800" dirty="0">
                <a:ea typeface="Calibri"/>
              </a:rPr>
              <a:t> وسهلة الفهم حتى يمكن التعامل معها وتطبيقها على كافة المستويات .</a:t>
            </a:r>
            <a:endParaRPr lang="en-US" sz="2800" dirty="0">
              <a:ea typeface="Calibri"/>
              <a:cs typeface="Arial"/>
            </a:endParaRPr>
          </a:p>
          <a:p>
            <a:pPr marL="342900" lvl="0" indent="-342900">
              <a:lnSpc>
                <a:spcPct val="115000"/>
              </a:lnSpc>
              <a:buFont typeface="+mj-lt"/>
              <a:buAutoNum type="arabicPeriod"/>
            </a:pPr>
            <a:r>
              <a:rPr lang="ar-IQ" sz="2800" b="1" dirty="0">
                <a:ea typeface="Calibri"/>
              </a:rPr>
              <a:t>الثبات </a:t>
            </a:r>
            <a:r>
              <a:rPr lang="ar-IQ" sz="2800" dirty="0">
                <a:ea typeface="Calibri"/>
              </a:rPr>
              <a:t>: اي تطبيقها </a:t>
            </a:r>
            <a:r>
              <a:rPr lang="ar-IQ" sz="2800" dirty="0" err="1">
                <a:ea typeface="Calibri"/>
              </a:rPr>
              <a:t>باسلوب</a:t>
            </a:r>
            <a:r>
              <a:rPr lang="ar-IQ" sz="2800" dirty="0">
                <a:ea typeface="Calibri"/>
              </a:rPr>
              <a:t> موحد واذا طبقت في المواقف المتشابهة تعطي نفس النتائج وبالتالي تكون عملية التخطيط اكثر استقرارا</a:t>
            </a:r>
            <a:endParaRPr lang="en-US" sz="2800" dirty="0">
              <a:ea typeface="Calibri"/>
              <a:cs typeface="Arial"/>
            </a:endParaRPr>
          </a:p>
          <a:p>
            <a:pPr marL="342900" lvl="0" indent="-342900">
              <a:lnSpc>
                <a:spcPct val="115000"/>
              </a:lnSpc>
              <a:spcAft>
                <a:spcPts val="1000"/>
              </a:spcAft>
              <a:buFont typeface="+mj-lt"/>
              <a:buAutoNum type="arabicPeriod"/>
            </a:pPr>
            <a:r>
              <a:rPr lang="ar-IQ" sz="2800" b="1" dirty="0">
                <a:ea typeface="Calibri"/>
              </a:rPr>
              <a:t>ان تتماشى مع سياسات الهيئة الرياضية </a:t>
            </a:r>
            <a:r>
              <a:rPr lang="ar-IQ" sz="2800" dirty="0">
                <a:ea typeface="Calibri"/>
              </a:rPr>
              <a:t>: يجب ان تكون الاجراءات عاملا مساعدا لتنفيذ السياسات ولا تكون معوقا لها ولا تعمل في اتجاه بعيد عنها ولا تتضارب معها </a:t>
            </a:r>
            <a:endParaRPr lang="en-US" sz="2800" dirty="0">
              <a:ea typeface="Calibri"/>
              <a:cs typeface="Arial"/>
            </a:endParaRPr>
          </a:p>
        </p:txBody>
      </p:sp>
    </p:spTree>
    <p:extLst>
      <p:ext uri="{BB962C8B-B14F-4D97-AF65-F5344CB8AC3E}">
        <p14:creationId xmlns:p14="http://schemas.microsoft.com/office/powerpoint/2010/main" val="34645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827584" y="692696"/>
            <a:ext cx="7416824" cy="5175776"/>
          </a:xfrm>
          <a:prstGeom prst="rect">
            <a:avLst/>
          </a:prstGeom>
        </p:spPr>
        <p:txBody>
          <a:bodyPr wrap="square">
            <a:spAutoFit/>
          </a:bodyPr>
          <a:lstStyle/>
          <a:p>
            <a:pPr lvl="0">
              <a:lnSpc>
                <a:spcPct val="115000"/>
              </a:lnSpc>
            </a:pPr>
            <a:r>
              <a:rPr lang="ar-IQ" sz="2800" b="1" dirty="0" smtClean="0">
                <a:ea typeface="Calibri"/>
              </a:rPr>
              <a:t>5. ان </a:t>
            </a:r>
            <a:r>
              <a:rPr lang="ar-IQ" sz="2800" b="1" dirty="0">
                <a:ea typeface="Calibri"/>
              </a:rPr>
              <a:t>تكون مختصرة</a:t>
            </a:r>
            <a:r>
              <a:rPr lang="ar-IQ" sz="2800" dirty="0">
                <a:ea typeface="Calibri"/>
              </a:rPr>
              <a:t> : اي ان تكون مختصرة يسهل </a:t>
            </a:r>
            <a:r>
              <a:rPr lang="ar-IQ" sz="2800" dirty="0" err="1">
                <a:ea typeface="Calibri"/>
              </a:rPr>
              <a:t>للمرؤسين</a:t>
            </a:r>
            <a:r>
              <a:rPr lang="ar-IQ" sz="2800" dirty="0">
                <a:ea typeface="Calibri"/>
              </a:rPr>
              <a:t> تذكرها بدقة وسهلة الفهم حتى لا تكون مكلفة وبالتالي تحقيق </a:t>
            </a:r>
            <a:r>
              <a:rPr lang="ar-IQ" sz="2800" dirty="0" smtClean="0">
                <a:ea typeface="Calibri"/>
              </a:rPr>
              <a:t>الانجاز</a:t>
            </a:r>
          </a:p>
          <a:p>
            <a:pPr marL="342900" lvl="0" indent="-342900">
              <a:lnSpc>
                <a:spcPct val="115000"/>
              </a:lnSpc>
              <a:buFont typeface="+mj-lt"/>
              <a:buAutoNum type="arabicPeriod"/>
            </a:pPr>
            <a:endParaRPr lang="en-US" sz="2800" dirty="0">
              <a:ea typeface="Calibri"/>
              <a:cs typeface="Arial"/>
            </a:endParaRPr>
          </a:p>
          <a:p>
            <a:pPr lvl="0">
              <a:lnSpc>
                <a:spcPct val="115000"/>
              </a:lnSpc>
              <a:spcAft>
                <a:spcPts val="1000"/>
              </a:spcAft>
            </a:pPr>
            <a:r>
              <a:rPr lang="ar-IQ" sz="2800" b="1" dirty="0" smtClean="0">
                <a:ea typeface="Calibri"/>
              </a:rPr>
              <a:t>6. ان </a:t>
            </a:r>
            <a:r>
              <a:rPr lang="ar-IQ" sz="2800" b="1" dirty="0">
                <a:ea typeface="Calibri"/>
              </a:rPr>
              <a:t>تكون قابلة للمتابعة بصفة دورية</a:t>
            </a:r>
            <a:r>
              <a:rPr lang="ar-IQ" sz="2800" dirty="0">
                <a:ea typeface="Calibri"/>
              </a:rPr>
              <a:t> : ان سهولة الاجراءات ووضوحها ودقتها يجعلها نظام قابل للمتابعة </a:t>
            </a:r>
            <a:r>
              <a:rPr lang="ar-IQ" sz="2800" dirty="0" err="1">
                <a:ea typeface="Calibri"/>
              </a:rPr>
              <a:t>للتاكد</a:t>
            </a:r>
            <a:r>
              <a:rPr lang="ar-IQ" sz="2800" dirty="0">
                <a:ea typeface="Calibri"/>
              </a:rPr>
              <a:t> من انها تتماشى مع المتغيرات الطارئة  وبالتالي تجعل الاجراءات نظاما متطورا اكثر تيسيرا وليس نظاما عقيما معوقا للعمل وغير مواكب للظروف والمواقف التي تستحدث </a:t>
            </a:r>
            <a:endParaRPr lang="en-US" sz="2800" dirty="0">
              <a:ea typeface="Calibri"/>
              <a:cs typeface="Arial"/>
            </a:endParaRPr>
          </a:p>
          <a:p>
            <a:pPr>
              <a:lnSpc>
                <a:spcPct val="115000"/>
              </a:lnSpc>
              <a:spcAft>
                <a:spcPts val="1000"/>
              </a:spcAft>
            </a:pPr>
            <a:r>
              <a:rPr lang="ar-IQ" sz="2800" dirty="0">
                <a:ea typeface="Calibri"/>
              </a:rPr>
              <a:t> </a:t>
            </a:r>
            <a:endParaRPr lang="en-US" sz="2800" dirty="0">
              <a:ea typeface="Calibri"/>
              <a:cs typeface="Arial"/>
            </a:endParaRPr>
          </a:p>
        </p:txBody>
      </p:sp>
    </p:spTree>
    <p:extLst>
      <p:ext uri="{BB962C8B-B14F-4D97-AF65-F5344CB8AC3E}">
        <p14:creationId xmlns:p14="http://schemas.microsoft.com/office/powerpoint/2010/main" val="845414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67544" y="577963"/>
            <a:ext cx="8352928" cy="6099490"/>
          </a:xfrm>
          <a:prstGeom prst="rect">
            <a:avLst/>
          </a:prstGeom>
        </p:spPr>
        <p:txBody>
          <a:bodyPr wrap="square">
            <a:spAutoFit/>
          </a:bodyPr>
          <a:lstStyle/>
          <a:p>
            <a:pPr>
              <a:lnSpc>
                <a:spcPct val="115000"/>
              </a:lnSpc>
              <a:spcAft>
                <a:spcPts val="1000"/>
              </a:spcAft>
            </a:pPr>
            <a:r>
              <a:rPr lang="ar-IQ" sz="2400" b="1" dirty="0">
                <a:ea typeface="Calibri"/>
              </a:rPr>
              <a:t>رابعا :الامكانات </a:t>
            </a:r>
            <a:endParaRPr lang="en-US" sz="2400" dirty="0">
              <a:ea typeface="Calibri"/>
              <a:cs typeface="Arial"/>
            </a:endParaRPr>
          </a:p>
          <a:p>
            <a:pPr>
              <a:lnSpc>
                <a:spcPct val="115000"/>
              </a:lnSpc>
              <a:spcAft>
                <a:spcPts val="1000"/>
              </a:spcAft>
            </a:pPr>
            <a:r>
              <a:rPr lang="ar-IQ" sz="2400" dirty="0">
                <a:ea typeface="Calibri"/>
              </a:rPr>
              <a:t>يتطلب التخطيط </a:t>
            </a:r>
            <a:r>
              <a:rPr lang="ar-IQ" sz="2400" dirty="0" err="1">
                <a:ea typeface="Calibri"/>
              </a:rPr>
              <a:t>لاي</a:t>
            </a:r>
            <a:r>
              <a:rPr lang="ar-IQ" sz="2400" dirty="0">
                <a:ea typeface="Calibri"/>
              </a:rPr>
              <a:t> خطة رياضية سواء كانت لمنشاة او لفريق </a:t>
            </a:r>
            <a:r>
              <a:rPr lang="ar-IQ" sz="2400" dirty="0" err="1">
                <a:ea typeface="Calibri"/>
              </a:rPr>
              <a:t>اولمنهج</a:t>
            </a:r>
            <a:r>
              <a:rPr lang="ar-IQ" sz="2400" dirty="0">
                <a:ea typeface="Calibri"/>
              </a:rPr>
              <a:t> دراسي تحديد الامكانات التالية : </a:t>
            </a:r>
            <a:endParaRPr lang="en-US" sz="2400" dirty="0">
              <a:ea typeface="Calibri"/>
              <a:cs typeface="Arial"/>
            </a:endParaRPr>
          </a:p>
          <a:p>
            <a:pPr marL="342900" lvl="0" indent="-342900">
              <a:lnSpc>
                <a:spcPct val="115000"/>
              </a:lnSpc>
              <a:buFont typeface="+mj-lt"/>
              <a:buAutoNum type="arabicPeriod"/>
            </a:pPr>
            <a:r>
              <a:rPr lang="ar-IQ" sz="2400" dirty="0">
                <a:ea typeface="Calibri"/>
              </a:rPr>
              <a:t>التكاليف اللازمة </a:t>
            </a:r>
            <a:endParaRPr lang="en-US" sz="2400" dirty="0">
              <a:ea typeface="Calibri"/>
              <a:cs typeface="Arial"/>
            </a:endParaRPr>
          </a:p>
          <a:p>
            <a:pPr marL="342900" lvl="0" indent="-342900">
              <a:lnSpc>
                <a:spcPct val="115000"/>
              </a:lnSpc>
              <a:buFont typeface="+mj-lt"/>
              <a:buAutoNum type="arabicPeriod"/>
            </a:pPr>
            <a:r>
              <a:rPr lang="ar-IQ" sz="2400" dirty="0">
                <a:ea typeface="Calibri"/>
              </a:rPr>
              <a:t>الادوات والاجهزة </a:t>
            </a:r>
            <a:r>
              <a:rPr lang="ar-IQ" sz="2400" dirty="0" err="1">
                <a:ea typeface="Calibri"/>
              </a:rPr>
              <a:t>والمنشات</a:t>
            </a:r>
            <a:r>
              <a:rPr lang="ar-IQ" sz="2400" dirty="0">
                <a:ea typeface="Calibri"/>
              </a:rPr>
              <a:t> الرياضية </a:t>
            </a:r>
            <a:endParaRPr lang="en-US" sz="2400" dirty="0">
              <a:ea typeface="Calibri"/>
              <a:cs typeface="Arial"/>
            </a:endParaRPr>
          </a:p>
          <a:p>
            <a:pPr marL="342900" lvl="0" indent="-342900">
              <a:lnSpc>
                <a:spcPct val="115000"/>
              </a:lnSpc>
              <a:buFont typeface="+mj-lt"/>
              <a:buAutoNum type="arabicPeriod"/>
            </a:pPr>
            <a:r>
              <a:rPr lang="ar-IQ" sz="2400" dirty="0">
                <a:ea typeface="Calibri"/>
              </a:rPr>
              <a:t>الايدي العاملة </a:t>
            </a:r>
            <a:endParaRPr lang="en-US" sz="2400" dirty="0">
              <a:ea typeface="Calibri"/>
              <a:cs typeface="Arial"/>
            </a:endParaRPr>
          </a:p>
          <a:p>
            <a:pPr marL="342900" lvl="0" indent="-342900">
              <a:lnSpc>
                <a:spcPct val="115000"/>
              </a:lnSpc>
              <a:spcAft>
                <a:spcPts val="1000"/>
              </a:spcAft>
              <a:buFont typeface="+mj-lt"/>
              <a:buAutoNum type="arabicPeriod"/>
            </a:pPr>
            <a:r>
              <a:rPr lang="ar-IQ" sz="2400" dirty="0">
                <a:ea typeface="Calibri"/>
              </a:rPr>
              <a:t>الوقت المتيسر </a:t>
            </a:r>
            <a:endParaRPr lang="en-US" sz="2400" dirty="0">
              <a:ea typeface="Calibri"/>
              <a:cs typeface="Arial"/>
            </a:endParaRPr>
          </a:p>
          <a:p>
            <a:pPr>
              <a:lnSpc>
                <a:spcPct val="115000"/>
              </a:lnSpc>
              <a:spcAft>
                <a:spcPts val="1000"/>
              </a:spcAft>
            </a:pPr>
            <a:r>
              <a:rPr lang="ar-IQ" sz="2400" dirty="0">
                <a:ea typeface="Calibri"/>
              </a:rPr>
              <a:t>لنجاح عملية التخطيط يجب تحديد الامكانيات اللازمة كما ونوعا من خلال تحديد التكاليف وبنود الانفاق ومصادر تمويلها واسلوب الصرف المتبع وكذلك معرفة الادوات والاجهزة </a:t>
            </a:r>
            <a:r>
              <a:rPr lang="ar-IQ" sz="2400" dirty="0" err="1">
                <a:ea typeface="Calibri"/>
              </a:rPr>
              <a:t>والمنشات</a:t>
            </a:r>
            <a:r>
              <a:rPr lang="ar-IQ" sz="2400" dirty="0">
                <a:ea typeface="Calibri"/>
              </a:rPr>
              <a:t> اللازمة لتنفيذ هذه الخطة و كذلك معرفة المعلومات الكاملة عن الايدي العاملة من حيث العدد والتخصص سواء كانوا مدراء او رؤساء اقسام </a:t>
            </a:r>
            <a:r>
              <a:rPr lang="ar-IQ" sz="2400" dirty="0" err="1">
                <a:ea typeface="Calibri"/>
              </a:rPr>
              <a:t>اومنفذين</a:t>
            </a:r>
            <a:r>
              <a:rPr lang="ar-IQ" sz="2400" dirty="0">
                <a:ea typeface="Calibri"/>
              </a:rPr>
              <a:t>  وكيفية تدبيرهم </a:t>
            </a:r>
            <a:r>
              <a:rPr lang="ar-IQ" sz="2400" dirty="0" err="1">
                <a:ea typeface="Calibri"/>
              </a:rPr>
              <a:t>وتاهيلهم</a:t>
            </a:r>
            <a:r>
              <a:rPr lang="ar-IQ" sz="2400" dirty="0">
                <a:ea typeface="Calibri"/>
              </a:rPr>
              <a:t> وكذلك معرفة حجم الوقت المتيسر  لذلك </a:t>
            </a:r>
            <a:endParaRPr lang="en-US" sz="2400" dirty="0">
              <a:ea typeface="Calibri"/>
              <a:cs typeface="Arial"/>
            </a:endParaRPr>
          </a:p>
          <a:p>
            <a:pPr>
              <a:lnSpc>
                <a:spcPct val="115000"/>
              </a:lnSpc>
              <a:spcAft>
                <a:spcPts val="1000"/>
              </a:spcAft>
            </a:pPr>
            <a:r>
              <a:rPr lang="ar-IQ" sz="2400" dirty="0">
                <a:ea typeface="Calibri"/>
              </a:rPr>
              <a:t> </a:t>
            </a:r>
            <a:endParaRPr lang="en-US" sz="2400" dirty="0">
              <a:ea typeface="Calibri"/>
              <a:cs typeface="Arial"/>
            </a:endParaRPr>
          </a:p>
        </p:txBody>
      </p:sp>
    </p:spTree>
    <p:extLst>
      <p:ext uri="{BB962C8B-B14F-4D97-AF65-F5344CB8AC3E}">
        <p14:creationId xmlns:p14="http://schemas.microsoft.com/office/powerpoint/2010/main" val="1356409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476672"/>
            <a:ext cx="8136904" cy="5528629"/>
          </a:xfrm>
          <a:prstGeom prst="rect">
            <a:avLst/>
          </a:prstGeom>
        </p:spPr>
        <p:txBody>
          <a:bodyPr wrap="square">
            <a:spAutoFit/>
          </a:bodyPr>
          <a:lstStyle/>
          <a:p>
            <a:pPr>
              <a:lnSpc>
                <a:spcPct val="115000"/>
              </a:lnSpc>
              <a:spcAft>
                <a:spcPts val="1000"/>
              </a:spcAft>
            </a:pPr>
            <a:r>
              <a:rPr lang="ar-IQ" sz="2800" dirty="0">
                <a:ea typeface="Calibri"/>
              </a:rPr>
              <a:t> </a:t>
            </a:r>
            <a:endParaRPr lang="en-US" sz="2800" dirty="0">
              <a:ea typeface="Calibri"/>
              <a:cs typeface="Arial"/>
            </a:endParaRPr>
          </a:p>
          <a:p>
            <a:pPr>
              <a:lnSpc>
                <a:spcPct val="115000"/>
              </a:lnSpc>
              <a:spcAft>
                <a:spcPts val="1000"/>
              </a:spcAft>
            </a:pPr>
            <a:r>
              <a:rPr lang="ar-IQ" sz="2800" b="1" dirty="0">
                <a:ea typeface="Calibri"/>
              </a:rPr>
              <a:t>خامسا :البرامج </a:t>
            </a:r>
            <a:endParaRPr lang="en-US" sz="2800" dirty="0">
              <a:ea typeface="Calibri"/>
              <a:cs typeface="Arial"/>
            </a:endParaRPr>
          </a:p>
          <a:p>
            <a:pPr>
              <a:lnSpc>
                <a:spcPct val="115000"/>
              </a:lnSpc>
              <a:spcAft>
                <a:spcPts val="1000"/>
              </a:spcAft>
            </a:pPr>
            <a:r>
              <a:rPr lang="ar-IQ" sz="2800" dirty="0">
                <a:ea typeface="Calibri"/>
              </a:rPr>
              <a:t>كثيرا ما تتم عملية التخطيط في معظم مجالات حياتنا دون اهم عناصرها </a:t>
            </a:r>
            <a:r>
              <a:rPr lang="ar-IQ" sz="2800" dirty="0" err="1">
                <a:ea typeface="Calibri"/>
              </a:rPr>
              <a:t>الاوهي</a:t>
            </a:r>
            <a:r>
              <a:rPr lang="ar-IQ" sz="2800" dirty="0">
                <a:ea typeface="Calibri"/>
              </a:rPr>
              <a:t> البرامج وقد يرجع ذلك لعدم الالمام التام بعملية تصميم وتطوير هذه البرامج  والبرامج بصفة عامة هي الخطوات التنفيذية لعملية التخطيط فهي توضع في ظل الاهداف المنشودة والسياسات المرئية والامكانيات والموازنات المتاحة .</a:t>
            </a:r>
            <a:endParaRPr lang="en-US" sz="2800" dirty="0">
              <a:ea typeface="Calibri"/>
              <a:cs typeface="Arial"/>
            </a:endParaRPr>
          </a:p>
          <a:p>
            <a:pPr>
              <a:lnSpc>
                <a:spcPct val="115000"/>
              </a:lnSpc>
              <a:spcAft>
                <a:spcPts val="1000"/>
              </a:spcAft>
            </a:pPr>
            <a:r>
              <a:rPr lang="ar-IQ" sz="2800" dirty="0">
                <a:ea typeface="Calibri"/>
              </a:rPr>
              <a:t>وهناك عدة تعريفات للبرامج وضعها بعض العلماء منها :</a:t>
            </a:r>
            <a:endParaRPr lang="en-US" sz="2800" dirty="0">
              <a:ea typeface="Calibri"/>
              <a:cs typeface="Arial"/>
            </a:endParaRPr>
          </a:p>
          <a:p>
            <a:pPr marL="342900" lvl="0" indent="-342900">
              <a:lnSpc>
                <a:spcPct val="115000"/>
              </a:lnSpc>
              <a:spcAft>
                <a:spcPts val="1000"/>
              </a:spcAft>
              <a:buFont typeface="Wingdings"/>
              <a:buChar char=""/>
            </a:pPr>
            <a:r>
              <a:rPr lang="ar-IQ" sz="2800" dirty="0">
                <a:ea typeface="Calibri"/>
              </a:rPr>
              <a:t>ان البرامج بصفة عامة عبارة عن عملية تخطيط للمقررات والانشطة والعمليات التعليمية المقترحة لتغطية فترة زمنية محددة .</a:t>
            </a:r>
            <a:endParaRPr lang="en-US" sz="2800" dirty="0">
              <a:ea typeface="Calibri"/>
              <a:cs typeface="Arial"/>
            </a:endParaRPr>
          </a:p>
        </p:txBody>
      </p:sp>
    </p:spTree>
    <p:extLst>
      <p:ext uri="{BB962C8B-B14F-4D97-AF65-F5344CB8AC3E}">
        <p14:creationId xmlns:p14="http://schemas.microsoft.com/office/powerpoint/2010/main" val="5324392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692696"/>
            <a:ext cx="7776864" cy="3913828"/>
          </a:xfrm>
          <a:prstGeom prst="rect">
            <a:avLst/>
          </a:prstGeom>
        </p:spPr>
        <p:txBody>
          <a:bodyPr wrap="square">
            <a:spAutoFit/>
          </a:bodyPr>
          <a:lstStyle/>
          <a:p>
            <a:pPr>
              <a:lnSpc>
                <a:spcPct val="115000"/>
              </a:lnSpc>
              <a:spcAft>
                <a:spcPts val="1000"/>
              </a:spcAft>
            </a:pPr>
            <a:r>
              <a:rPr lang="en-US" sz="2800" dirty="0">
                <a:ea typeface="Calibri"/>
                <a:cs typeface="Arial"/>
              </a:rPr>
              <a:t> </a:t>
            </a:r>
          </a:p>
          <a:p>
            <a:pPr marL="342900" lvl="0" indent="-342900">
              <a:lnSpc>
                <a:spcPct val="115000"/>
              </a:lnSpc>
              <a:spcAft>
                <a:spcPts val="1000"/>
              </a:spcAft>
              <a:buFont typeface="Wingdings"/>
              <a:buChar char=""/>
            </a:pPr>
            <a:r>
              <a:rPr lang="ar-IQ" sz="2800" dirty="0">
                <a:ea typeface="Calibri"/>
              </a:rPr>
              <a:t>او هي مجموعة من اوجه نشاط معين ذات صيغة معينة تسعى لتحقيق هدف واحد </a:t>
            </a:r>
            <a:endParaRPr lang="en-US" sz="2800" dirty="0">
              <a:ea typeface="Calibri"/>
              <a:cs typeface="Arial"/>
            </a:endParaRPr>
          </a:p>
          <a:p>
            <a:pPr>
              <a:lnSpc>
                <a:spcPct val="115000"/>
              </a:lnSpc>
              <a:spcAft>
                <a:spcPts val="1000"/>
              </a:spcAft>
            </a:pPr>
            <a:r>
              <a:rPr lang="en-US" sz="2800" dirty="0">
                <a:ea typeface="Calibri"/>
                <a:cs typeface="Arial"/>
              </a:rPr>
              <a:t> </a:t>
            </a:r>
          </a:p>
          <a:p>
            <a:pPr marL="342900" lvl="0" indent="-342900">
              <a:lnSpc>
                <a:spcPct val="115000"/>
              </a:lnSpc>
              <a:spcAft>
                <a:spcPts val="1000"/>
              </a:spcAft>
              <a:buFont typeface="Wingdings"/>
              <a:buChar char=""/>
            </a:pPr>
            <a:r>
              <a:rPr lang="ar-IQ" sz="2800" dirty="0">
                <a:ea typeface="Calibri"/>
              </a:rPr>
              <a:t>اوهي عبارة عن الخطوات التنفيذية لخطة ما صممت سلفا وما </a:t>
            </a:r>
            <a:r>
              <a:rPr lang="ar-IQ" sz="2800" dirty="0" err="1">
                <a:ea typeface="Calibri"/>
              </a:rPr>
              <a:t>يتطلبه</a:t>
            </a:r>
            <a:r>
              <a:rPr lang="ar-IQ" sz="2800" dirty="0">
                <a:ea typeface="Calibri"/>
              </a:rPr>
              <a:t> ذلك التنفيذ من توزيع زمني وطرق تنفيذ وامكانيات تحقق هدف الخطة .</a:t>
            </a:r>
            <a:endParaRPr lang="en-US" sz="2800" dirty="0">
              <a:ea typeface="Calibri"/>
              <a:cs typeface="Arial"/>
            </a:endParaRPr>
          </a:p>
        </p:txBody>
      </p:sp>
    </p:spTree>
    <p:extLst>
      <p:ext uri="{BB962C8B-B14F-4D97-AF65-F5344CB8AC3E}">
        <p14:creationId xmlns:p14="http://schemas.microsoft.com/office/powerpoint/2010/main" val="33288469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476672"/>
            <a:ext cx="8064896" cy="5570628"/>
          </a:xfrm>
          <a:prstGeom prst="rect">
            <a:avLst/>
          </a:prstGeom>
        </p:spPr>
        <p:txBody>
          <a:bodyPr wrap="square">
            <a:spAutoFit/>
          </a:bodyPr>
          <a:lstStyle/>
          <a:p>
            <a:pPr>
              <a:lnSpc>
                <a:spcPct val="115000"/>
              </a:lnSpc>
              <a:spcAft>
                <a:spcPts val="1000"/>
              </a:spcAft>
            </a:pPr>
            <a:r>
              <a:rPr lang="ar-IQ" sz="2400" b="1" dirty="0">
                <a:ea typeface="Calibri"/>
              </a:rPr>
              <a:t>اهمية البرامج</a:t>
            </a:r>
            <a:endParaRPr lang="en-US" sz="2400" dirty="0">
              <a:ea typeface="Calibri"/>
              <a:cs typeface="Arial"/>
            </a:endParaRPr>
          </a:p>
          <a:p>
            <a:pPr>
              <a:lnSpc>
                <a:spcPct val="115000"/>
              </a:lnSpc>
              <a:spcAft>
                <a:spcPts val="1000"/>
              </a:spcAft>
            </a:pPr>
            <a:r>
              <a:rPr lang="ar-IQ" sz="2400" dirty="0">
                <a:ea typeface="Calibri"/>
              </a:rPr>
              <a:t>تتلخص اهمية البرامج في النقاط الاتية :</a:t>
            </a:r>
            <a:endParaRPr lang="en-US" sz="2400" dirty="0">
              <a:ea typeface="Calibri"/>
              <a:cs typeface="Arial"/>
            </a:endParaRPr>
          </a:p>
          <a:p>
            <a:pPr marL="342900" lvl="0" indent="-342900">
              <a:lnSpc>
                <a:spcPct val="150000"/>
              </a:lnSpc>
              <a:buFont typeface="+mj-lt"/>
              <a:buAutoNum type="arabicPeriod"/>
            </a:pPr>
            <a:r>
              <a:rPr lang="ar-IQ" sz="2400" dirty="0">
                <a:ea typeface="Calibri"/>
              </a:rPr>
              <a:t>اكساب عنصر التخطيط الفاعلية المطلوبة  : حيث ان البرامج عنصر حيوي واساسي من عناصر التخطيط ففي غياب البرامج تصبح عملية التخطيط ناقصة ونقصانها يجعلها عديمة الفاعلية </a:t>
            </a:r>
            <a:endParaRPr lang="en-US" sz="2400" dirty="0">
              <a:ea typeface="Calibri"/>
              <a:cs typeface="Arial"/>
            </a:endParaRPr>
          </a:p>
          <a:p>
            <a:pPr marL="342900" lvl="0" indent="-342900">
              <a:lnSpc>
                <a:spcPct val="150000"/>
              </a:lnSpc>
              <a:buFont typeface="+mj-lt"/>
              <a:buAutoNum type="arabicPeriod"/>
            </a:pPr>
            <a:r>
              <a:rPr lang="ar-IQ" sz="2400" dirty="0">
                <a:ea typeface="Calibri"/>
              </a:rPr>
              <a:t>تكتسب العملية الادارية </a:t>
            </a:r>
            <a:r>
              <a:rPr lang="ar-IQ" sz="2400" dirty="0" err="1">
                <a:ea typeface="Calibri"/>
              </a:rPr>
              <a:t>باكملها</a:t>
            </a:r>
            <a:r>
              <a:rPr lang="ar-IQ" sz="2400" dirty="0">
                <a:ea typeface="Calibri"/>
              </a:rPr>
              <a:t> النجاح والتوفيق </a:t>
            </a:r>
            <a:endParaRPr lang="en-US" sz="2400" dirty="0">
              <a:ea typeface="Calibri"/>
              <a:cs typeface="Arial"/>
            </a:endParaRPr>
          </a:p>
          <a:p>
            <a:pPr marL="342900" lvl="0" indent="-342900">
              <a:lnSpc>
                <a:spcPct val="150000"/>
              </a:lnSpc>
              <a:buFont typeface="+mj-lt"/>
              <a:buAutoNum type="arabicPeriod"/>
            </a:pPr>
            <a:r>
              <a:rPr lang="ar-IQ" sz="2400" dirty="0">
                <a:ea typeface="Calibri"/>
              </a:rPr>
              <a:t>ضياع الاهداف  </a:t>
            </a:r>
            <a:r>
              <a:rPr lang="ar-IQ" sz="2400" dirty="0" smtClean="0">
                <a:ea typeface="Calibri"/>
              </a:rPr>
              <a:t>: ان اساليب تحقيق الاهداف يغيب في حالة عدم وجود الاهداف</a:t>
            </a:r>
            <a:endParaRPr lang="en-US" sz="2400" dirty="0">
              <a:ea typeface="Calibri"/>
              <a:cs typeface="Arial"/>
            </a:endParaRPr>
          </a:p>
          <a:p>
            <a:pPr marL="342900" lvl="0" indent="-342900">
              <a:lnSpc>
                <a:spcPct val="150000"/>
              </a:lnSpc>
              <a:spcAft>
                <a:spcPts val="1000"/>
              </a:spcAft>
              <a:buFont typeface="+mj-lt"/>
              <a:buAutoNum type="arabicPeriod"/>
            </a:pPr>
            <a:r>
              <a:rPr lang="ar-IQ" sz="2400" dirty="0">
                <a:ea typeface="Calibri"/>
              </a:rPr>
              <a:t>الاقتصاد في الوقت : حيث تعطي البرامج للزمن قيمته وتقلل من الوقت الضائع وتساعد على انجاز الاعمال في اقصر وقت ممكن </a:t>
            </a:r>
            <a:endParaRPr lang="en-US" sz="2400" dirty="0">
              <a:ea typeface="Calibri"/>
              <a:cs typeface="Arial"/>
            </a:endParaRPr>
          </a:p>
        </p:txBody>
      </p:sp>
    </p:spTree>
    <p:extLst>
      <p:ext uri="{BB962C8B-B14F-4D97-AF65-F5344CB8AC3E}">
        <p14:creationId xmlns:p14="http://schemas.microsoft.com/office/powerpoint/2010/main" val="6234660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39552" y="764704"/>
            <a:ext cx="8136903" cy="3970318"/>
          </a:xfrm>
          <a:prstGeom prst="rect">
            <a:avLst/>
          </a:prstGeom>
        </p:spPr>
        <p:txBody>
          <a:bodyPr wrap="square">
            <a:spAutoFit/>
          </a:bodyPr>
          <a:lstStyle/>
          <a:p>
            <a:r>
              <a:rPr lang="ar-IQ" sz="2800" dirty="0" smtClean="0"/>
              <a:t>5.المساعدة </a:t>
            </a:r>
            <a:r>
              <a:rPr lang="ar-IQ" sz="2800" dirty="0"/>
              <a:t>في نجاح الخطط  التدريبية والتعليمية </a:t>
            </a:r>
            <a:endParaRPr lang="ar-IQ" sz="2800" dirty="0" smtClean="0"/>
          </a:p>
          <a:p>
            <a:endParaRPr lang="ar-IQ" sz="2800" dirty="0"/>
          </a:p>
          <a:p>
            <a:r>
              <a:rPr lang="ar-IQ" sz="2800" dirty="0" smtClean="0"/>
              <a:t>6.البعد </a:t>
            </a:r>
            <a:r>
              <a:rPr lang="ar-IQ" sz="2800" dirty="0"/>
              <a:t>عن العشوائية في التنفيذ  : اذا غابت البرامج تتسلل العشوائية الى عمليات التنفيذ ويكون نتيجة لذلك تعثر العملية الادارية </a:t>
            </a:r>
            <a:r>
              <a:rPr lang="ar-IQ" sz="2800" dirty="0" err="1"/>
              <a:t>باكملها</a:t>
            </a:r>
            <a:r>
              <a:rPr lang="ar-IQ" sz="2800" dirty="0"/>
              <a:t> وتفشل لعدم وجود تحديد واضح للمراحل وكيفية تنفيذ الواجبات </a:t>
            </a:r>
            <a:endParaRPr lang="ar-IQ" sz="2800" dirty="0" smtClean="0"/>
          </a:p>
          <a:p>
            <a:endParaRPr lang="ar-IQ" sz="2800" dirty="0"/>
          </a:p>
          <a:p>
            <a:r>
              <a:rPr lang="ar-IQ" sz="2800" dirty="0" smtClean="0"/>
              <a:t>7.دقة </a:t>
            </a:r>
            <a:r>
              <a:rPr lang="ar-IQ" sz="2800" dirty="0"/>
              <a:t>التنفيذ  : ان العلم المسبق </a:t>
            </a:r>
            <a:r>
              <a:rPr lang="ar-IQ" sz="2800" dirty="0" err="1"/>
              <a:t>باسلوب</a:t>
            </a:r>
            <a:r>
              <a:rPr lang="ar-IQ" sz="2800" dirty="0"/>
              <a:t> التنفيذ المناسب وطريقة التعليم الافضل وكمية الوقت المتيسر </a:t>
            </a:r>
            <a:r>
              <a:rPr lang="ar-IQ" sz="2800" dirty="0" err="1"/>
              <a:t>لانجاز</a:t>
            </a:r>
            <a:r>
              <a:rPr lang="ar-IQ" sz="2800" dirty="0"/>
              <a:t> العمل كل هذا يساعد على عنصر الدقة في التنفيذ</a:t>
            </a:r>
          </a:p>
        </p:txBody>
      </p:sp>
    </p:spTree>
    <p:extLst>
      <p:ext uri="{BB962C8B-B14F-4D97-AF65-F5344CB8AC3E}">
        <p14:creationId xmlns:p14="http://schemas.microsoft.com/office/powerpoint/2010/main" val="2042308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19672" y="1052736"/>
            <a:ext cx="6246440" cy="1569660"/>
          </a:xfrm>
          <a:prstGeom prst="rect">
            <a:avLst/>
          </a:prstGeom>
        </p:spPr>
        <p:txBody>
          <a:bodyPr wrap="square">
            <a:spAutoFit/>
          </a:bodyPr>
          <a:lstStyle/>
          <a:p>
            <a:r>
              <a:rPr lang="ar-IQ" sz="2400" dirty="0">
                <a:solidFill>
                  <a:prstClr val="black"/>
                </a:solidFill>
                <a:ea typeface="Calibri"/>
              </a:rPr>
              <a:t>هنالك مجموعة من الخطوات التي يجب ان يسلكها المخطط عند القيام بعملية التخطيط وهذه الخطوات تتم </a:t>
            </a:r>
            <a:r>
              <a:rPr lang="ar-IQ" sz="2400" dirty="0" smtClean="0">
                <a:solidFill>
                  <a:prstClr val="black"/>
                </a:solidFill>
                <a:ea typeface="Calibri"/>
              </a:rPr>
              <a:t>بأسلوب </a:t>
            </a:r>
            <a:r>
              <a:rPr lang="ar-IQ" sz="2400" dirty="0">
                <a:solidFill>
                  <a:prstClr val="black"/>
                </a:solidFill>
                <a:ea typeface="Calibri"/>
              </a:rPr>
              <a:t>تتابعي منتظم حتى يمكن ان تخرج عملية التخطيط بالشكل والمضمون المناسبين الذي يضمن تحقيق الهدف </a:t>
            </a:r>
            <a:endParaRPr lang="ar-IQ" sz="2400" dirty="0"/>
          </a:p>
        </p:txBody>
      </p:sp>
      <p:sp>
        <p:nvSpPr>
          <p:cNvPr id="3" name="مستطيل 2"/>
          <p:cNvSpPr/>
          <p:nvPr/>
        </p:nvSpPr>
        <p:spPr>
          <a:xfrm>
            <a:off x="1193721" y="3216635"/>
            <a:ext cx="7098342" cy="2472472"/>
          </a:xfrm>
          <a:prstGeom prst="rect">
            <a:avLst/>
          </a:prstGeom>
        </p:spPr>
        <p:txBody>
          <a:bodyPr wrap="square">
            <a:spAutoFit/>
          </a:bodyPr>
          <a:lstStyle/>
          <a:p>
            <a:pPr>
              <a:lnSpc>
                <a:spcPct val="115000"/>
              </a:lnSpc>
              <a:spcAft>
                <a:spcPts val="1000"/>
              </a:spcAft>
            </a:pPr>
            <a:r>
              <a:rPr lang="ar-IQ" sz="2000" b="1" dirty="0">
                <a:ea typeface="Calibri"/>
              </a:rPr>
              <a:t>اولا: المرحلة التحضيرية</a:t>
            </a:r>
            <a:r>
              <a:rPr lang="ar-IQ" sz="2000" dirty="0">
                <a:ea typeface="Calibri"/>
              </a:rPr>
              <a:t> :- وتتكون هذه المرحلة من عدة نقاط اهمها :</a:t>
            </a:r>
            <a:endParaRPr lang="en-US" sz="2000" dirty="0">
              <a:ea typeface="Calibri"/>
              <a:cs typeface="Arial"/>
            </a:endParaRPr>
          </a:p>
          <a:p>
            <a:pPr marL="342900" lvl="0" indent="-342900">
              <a:lnSpc>
                <a:spcPct val="115000"/>
              </a:lnSpc>
              <a:spcAft>
                <a:spcPts val="1000"/>
              </a:spcAft>
              <a:buFont typeface="+mj-lt"/>
              <a:buAutoNum type="arabicPeriod"/>
            </a:pPr>
            <a:r>
              <a:rPr lang="ar-IQ" sz="2000" b="1" dirty="0">
                <a:ea typeface="Calibri"/>
              </a:rPr>
              <a:t>تحديد الهدف :</a:t>
            </a:r>
            <a:endParaRPr lang="en-US" sz="2000" dirty="0">
              <a:ea typeface="Calibri"/>
              <a:cs typeface="Arial"/>
            </a:endParaRPr>
          </a:p>
          <a:p>
            <a:pPr>
              <a:lnSpc>
                <a:spcPct val="115000"/>
              </a:lnSpc>
              <a:spcAft>
                <a:spcPts val="1000"/>
              </a:spcAft>
            </a:pPr>
            <a:r>
              <a:rPr lang="ar-IQ" sz="2000" dirty="0">
                <a:ea typeface="Calibri"/>
              </a:rPr>
              <a:t>يتم في هذه الخطوة تحديد الاهداف بشكل اجمالي ومحدد في نفس الوقت واضحة وصريحة ويمكن ان يدركها كل من هم تحت التطبيق والمنفذون سواء كانوا لاعبين او مدربين او اداريين ويراعى ان تكون الاهداف منبثقة من الخطة العامة التي يتم التخطيط لها</a:t>
            </a:r>
            <a:endParaRPr lang="en-US" sz="2000" dirty="0">
              <a:ea typeface="Calibri"/>
              <a:cs typeface="Arial"/>
            </a:endParaRPr>
          </a:p>
        </p:txBody>
      </p:sp>
    </p:spTree>
    <p:extLst>
      <p:ext uri="{BB962C8B-B14F-4D97-AF65-F5344CB8AC3E}">
        <p14:creationId xmlns:p14="http://schemas.microsoft.com/office/powerpoint/2010/main" val="3912908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755576" y="620688"/>
            <a:ext cx="7704856" cy="5951373"/>
          </a:xfrm>
          <a:prstGeom prst="rect">
            <a:avLst/>
          </a:prstGeom>
        </p:spPr>
        <p:txBody>
          <a:bodyPr wrap="square">
            <a:spAutoFit/>
          </a:bodyPr>
          <a:lstStyle/>
          <a:p>
            <a:pPr lvl="0">
              <a:lnSpc>
                <a:spcPct val="115000"/>
              </a:lnSpc>
              <a:spcAft>
                <a:spcPts val="1000"/>
              </a:spcAft>
            </a:pPr>
            <a:r>
              <a:rPr lang="ar-IQ" sz="2800" b="1" dirty="0" smtClean="0">
                <a:ea typeface="Calibri"/>
              </a:rPr>
              <a:t>2. جمع </a:t>
            </a:r>
            <a:r>
              <a:rPr lang="ar-IQ" sz="2800" b="1" dirty="0">
                <a:ea typeface="Calibri"/>
              </a:rPr>
              <a:t>البيانات والمعلومات والحقائق المتعلقة بالهدف وتبويبها وتحليلها :</a:t>
            </a:r>
            <a:endParaRPr lang="en-US" sz="2800" dirty="0">
              <a:ea typeface="Calibri"/>
              <a:cs typeface="Arial"/>
            </a:endParaRPr>
          </a:p>
          <a:p>
            <a:r>
              <a:rPr lang="ar-IQ" sz="2800" dirty="0">
                <a:ea typeface="Calibri"/>
              </a:rPr>
              <a:t>بعد معرفة الهدف المطلوب في الخطوة السابقة والذي يسعى التخطيط ال تحقيقه وحتى يمكن البدء في عملية التخطيط يجب ان تكون هناك قاعدة عريضة من المعلومات والحقائق والاحصاءات السليمة النابعة من الواقع ومن خبرات سابقة حيث ان هذه الحصيلة من المعلومات هي التي تساعد على الحل السليم لكل موقف يتضمنه هذا التخطيط ثم يتم </a:t>
            </a:r>
            <a:r>
              <a:rPr lang="ar-IQ" sz="2800" dirty="0" smtClean="0">
                <a:ea typeface="Calibri"/>
              </a:rPr>
              <a:t>تبويب </a:t>
            </a:r>
            <a:r>
              <a:rPr lang="ar-IQ" sz="2800" dirty="0">
                <a:ea typeface="Calibri"/>
              </a:rPr>
              <a:t>هذه المعلومات التي تم الحصول عليها سواء حقائق علمية او احصاءات بشكل متجانس يساعد على سهولة استخدامها والاستفادة منها  علما بان مثل هذه المعلومات تجعل التخطيط عملية ثابتة فعالة وليست عملية عشوائية </a:t>
            </a:r>
            <a:r>
              <a:rPr lang="ar-IQ" sz="2800" dirty="0" smtClean="0">
                <a:ea typeface="Calibri"/>
              </a:rPr>
              <a:t>تأتي </a:t>
            </a:r>
            <a:r>
              <a:rPr lang="ar-IQ" sz="2800" dirty="0">
                <a:ea typeface="Calibri"/>
              </a:rPr>
              <a:t>من فراغ بل هي قائمة على اسس وقواعد سليمة وصحيحة لتحقيق الهدف المنشود </a:t>
            </a:r>
            <a:endParaRPr lang="ar-IQ" sz="2800" dirty="0"/>
          </a:p>
        </p:txBody>
      </p:sp>
    </p:spTree>
    <p:extLst>
      <p:ext uri="{BB962C8B-B14F-4D97-AF65-F5344CB8AC3E}">
        <p14:creationId xmlns:p14="http://schemas.microsoft.com/office/powerpoint/2010/main" val="89971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3322" y="404664"/>
            <a:ext cx="7776864" cy="6519670"/>
          </a:xfrm>
          <a:prstGeom prst="rect">
            <a:avLst/>
          </a:prstGeom>
        </p:spPr>
        <p:txBody>
          <a:bodyPr wrap="square">
            <a:spAutoFit/>
          </a:bodyPr>
          <a:lstStyle/>
          <a:p>
            <a:pPr lvl="0">
              <a:lnSpc>
                <a:spcPct val="115000"/>
              </a:lnSpc>
              <a:spcAft>
                <a:spcPts val="1000"/>
              </a:spcAft>
            </a:pPr>
            <a:r>
              <a:rPr lang="ar-IQ" sz="2800" b="1" dirty="0" smtClean="0">
                <a:ea typeface="Calibri"/>
              </a:rPr>
              <a:t>3. وضع </a:t>
            </a:r>
            <a:r>
              <a:rPr lang="ar-IQ" sz="2800" b="1" dirty="0">
                <a:ea typeface="Calibri"/>
              </a:rPr>
              <a:t>الفروض المتعلقة بالمستقبل</a:t>
            </a:r>
            <a:r>
              <a:rPr lang="ar-IQ" sz="2800" dirty="0">
                <a:ea typeface="Calibri"/>
              </a:rPr>
              <a:t> :</a:t>
            </a:r>
            <a:endParaRPr lang="en-US" sz="2800" dirty="0">
              <a:ea typeface="Calibri"/>
              <a:cs typeface="Arial"/>
            </a:endParaRPr>
          </a:p>
          <a:p>
            <a:pPr>
              <a:lnSpc>
                <a:spcPct val="115000"/>
              </a:lnSpc>
              <a:spcAft>
                <a:spcPts val="1000"/>
              </a:spcAft>
            </a:pPr>
            <a:r>
              <a:rPr lang="ar-IQ" sz="2800" dirty="0">
                <a:ea typeface="Calibri"/>
              </a:rPr>
              <a:t>في هذه الخطوة يتم وضع وصياغة الفروض التي تعكس المستقبل وهذا يتطلب مخططين ذوي قدرة عالية على التنبؤ مثلا :</a:t>
            </a:r>
            <a:endParaRPr lang="en-US" sz="2800" dirty="0">
              <a:ea typeface="Calibri"/>
              <a:cs typeface="Arial"/>
            </a:endParaRPr>
          </a:p>
          <a:p>
            <a:pPr marL="342900" lvl="0" indent="-342900">
              <a:lnSpc>
                <a:spcPct val="115000"/>
              </a:lnSpc>
              <a:buFont typeface="Symbol"/>
              <a:buChar char=""/>
            </a:pPr>
            <a:r>
              <a:rPr lang="ar-IQ" sz="2800" dirty="0">
                <a:ea typeface="Calibri"/>
              </a:rPr>
              <a:t>ما هو المستوى </a:t>
            </a:r>
            <a:r>
              <a:rPr lang="ar-IQ" sz="2800" dirty="0" err="1">
                <a:ea typeface="Calibri"/>
              </a:rPr>
              <a:t>المهاري</a:t>
            </a:r>
            <a:r>
              <a:rPr lang="ar-IQ" sz="2800" dirty="0">
                <a:ea typeface="Calibri"/>
              </a:rPr>
              <a:t> المتوقع للاعبين بعد انتهاء فترة الاعداد ؟</a:t>
            </a:r>
            <a:endParaRPr lang="en-US" sz="2800" dirty="0">
              <a:ea typeface="Calibri"/>
              <a:cs typeface="Arial"/>
            </a:endParaRPr>
          </a:p>
          <a:p>
            <a:pPr marL="342900" lvl="0" indent="-342900">
              <a:lnSpc>
                <a:spcPct val="115000"/>
              </a:lnSpc>
              <a:buFont typeface="Symbol"/>
              <a:buChar char=""/>
            </a:pPr>
            <a:r>
              <a:rPr lang="ar-IQ" sz="2800" dirty="0">
                <a:ea typeface="Calibri"/>
              </a:rPr>
              <a:t>هل يتم الاشتراك في بطولة الجمهورية بكل الفرق ؟</a:t>
            </a:r>
            <a:endParaRPr lang="en-US" sz="2800" dirty="0">
              <a:ea typeface="Calibri"/>
              <a:cs typeface="Arial"/>
            </a:endParaRPr>
          </a:p>
          <a:p>
            <a:pPr marL="342900" lvl="0" indent="-342900">
              <a:lnSpc>
                <a:spcPct val="115000"/>
              </a:lnSpc>
              <a:spcAft>
                <a:spcPts val="1000"/>
              </a:spcAft>
              <a:buFont typeface="Symbol"/>
              <a:buChar char=""/>
            </a:pPr>
            <a:r>
              <a:rPr lang="ar-IQ" sz="2800" dirty="0">
                <a:ea typeface="Calibri"/>
              </a:rPr>
              <a:t>ماهي المراكز التي يمكن ان تحققها الفرق المشتركة ؟</a:t>
            </a:r>
            <a:endParaRPr lang="en-US" sz="2800" dirty="0">
              <a:ea typeface="Calibri"/>
              <a:cs typeface="Arial"/>
            </a:endParaRPr>
          </a:p>
          <a:p>
            <a:pPr>
              <a:lnSpc>
                <a:spcPct val="115000"/>
              </a:lnSpc>
              <a:spcAft>
                <a:spcPts val="1000"/>
              </a:spcAft>
            </a:pPr>
            <a:r>
              <a:rPr lang="ar-IQ" sz="2800" dirty="0">
                <a:ea typeface="Calibri"/>
              </a:rPr>
              <a:t>وهكذا وتكون الاجابة على هذه التساؤلات هي الفروض المتوقعة وان تكون فروض طموحة وليست خيالية في نفس الوقت لا تكون متواضعة الى حد كبير وبعد ذلك يتم وضع المواقف الضرورية للتصرف والتي يمكن ان تحقق هذه الفروض </a:t>
            </a:r>
            <a:endParaRPr lang="en-US" sz="2800" dirty="0">
              <a:ea typeface="Calibri"/>
              <a:cs typeface="Arial"/>
            </a:endParaRPr>
          </a:p>
          <a:p>
            <a:pPr>
              <a:lnSpc>
                <a:spcPct val="115000"/>
              </a:lnSpc>
              <a:spcAft>
                <a:spcPts val="1000"/>
              </a:spcAft>
            </a:pPr>
            <a:r>
              <a:rPr lang="ar-IQ" sz="2800" dirty="0">
                <a:ea typeface="Calibri"/>
              </a:rPr>
              <a:t> </a:t>
            </a:r>
            <a:endParaRPr lang="en-US" sz="2800" dirty="0">
              <a:ea typeface="Calibri"/>
              <a:cs typeface="Arial"/>
            </a:endParaRPr>
          </a:p>
        </p:txBody>
      </p:sp>
    </p:spTree>
    <p:extLst>
      <p:ext uri="{BB962C8B-B14F-4D97-AF65-F5344CB8AC3E}">
        <p14:creationId xmlns:p14="http://schemas.microsoft.com/office/powerpoint/2010/main" val="374479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560330"/>
            <a:ext cx="8136904" cy="5093702"/>
          </a:xfrm>
          <a:prstGeom prst="rect">
            <a:avLst/>
          </a:prstGeom>
        </p:spPr>
        <p:txBody>
          <a:bodyPr wrap="square">
            <a:spAutoFit/>
          </a:bodyPr>
          <a:lstStyle/>
          <a:p>
            <a:pPr lvl="0">
              <a:lnSpc>
                <a:spcPct val="115000"/>
              </a:lnSpc>
              <a:spcAft>
                <a:spcPts val="1000"/>
              </a:spcAft>
            </a:pPr>
            <a:r>
              <a:rPr lang="ar-IQ" sz="2400" b="1" dirty="0" smtClean="0">
                <a:ea typeface="Calibri"/>
              </a:rPr>
              <a:t>4. وضع </a:t>
            </a:r>
            <a:r>
              <a:rPr lang="ar-IQ" sz="2400" b="1" dirty="0">
                <a:ea typeface="Calibri"/>
              </a:rPr>
              <a:t>البدائل  :</a:t>
            </a:r>
            <a:endParaRPr lang="en-US" sz="2400" dirty="0">
              <a:ea typeface="Calibri"/>
              <a:cs typeface="Arial"/>
            </a:endParaRPr>
          </a:p>
          <a:p>
            <a:pPr marL="228600">
              <a:lnSpc>
                <a:spcPct val="115000"/>
              </a:lnSpc>
              <a:spcAft>
                <a:spcPts val="1000"/>
              </a:spcAft>
            </a:pPr>
            <a:r>
              <a:rPr lang="ar-IQ" sz="2400" dirty="0">
                <a:ea typeface="Calibri"/>
              </a:rPr>
              <a:t>المرونة احد متطلبات التخطيط الجيد وطرح بدائل كثيرة يكسب التخطيط المرونة المطلوبة واذا قلت البدائل جعلت التخطيط جامدا غير قادر على التعامل مع هذه المواقف المتعددة والطارئة والتي قد تظهر اثناء التنفيذ وهذا يجعل التخطيط ناقصا ومتعثرا وقلقا ويتعرض لازمات تؤثر عليه بالسلب مثلا ماذا يتم في حالة سفر احد المدربين الى الخارج لمدة عام هذا موقف يمكن ان يظهر اثناء التنفيذ في هذه الحالة لابد ان يشتمل التخطيط على بدائل تتعامل مع هذا الموقف وقد تكون البدائل هي :</a:t>
            </a:r>
            <a:endParaRPr lang="en-US" sz="2400" dirty="0">
              <a:ea typeface="Calibri"/>
              <a:cs typeface="Arial"/>
            </a:endParaRPr>
          </a:p>
          <a:p>
            <a:pPr marL="342900" lvl="0" indent="-342900">
              <a:lnSpc>
                <a:spcPct val="115000"/>
              </a:lnSpc>
              <a:buFont typeface="Symbol"/>
              <a:buChar char=""/>
            </a:pPr>
            <a:r>
              <a:rPr lang="ar-IQ" sz="2400" dirty="0">
                <a:ea typeface="Calibri"/>
              </a:rPr>
              <a:t>نكتفي بالموجود من المدربين </a:t>
            </a:r>
            <a:endParaRPr lang="en-US" sz="2400" dirty="0">
              <a:ea typeface="Calibri"/>
              <a:cs typeface="Arial"/>
            </a:endParaRPr>
          </a:p>
          <a:p>
            <a:pPr marL="342900" lvl="0" indent="-342900">
              <a:lnSpc>
                <a:spcPct val="115000"/>
              </a:lnSpc>
              <a:spcAft>
                <a:spcPts val="1000"/>
              </a:spcAft>
              <a:buFont typeface="Symbol"/>
              <a:buChar char=""/>
            </a:pPr>
            <a:r>
              <a:rPr lang="ar-IQ" sz="2400" dirty="0">
                <a:ea typeface="Calibri"/>
              </a:rPr>
              <a:t>يتم التعاقد مع احد المدربين الجدد لفترة مؤقتة </a:t>
            </a:r>
            <a:endParaRPr lang="en-US" sz="2400" dirty="0">
              <a:ea typeface="Calibri"/>
              <a:cs typeface="Arial"/>
            </a:endParaRPr>
          </a:p>
          <a:p>
            <a:r>
              <a:rPr lang="ar-IQ" sz="2400" dirty="0">
                <a:ea typeface="Calibri"/>
              </a:rPr>
              <a:t>ثم يتم اختيار البديل الامثل والذي تسفر عنه عملية التقويم </a:t>
            </a:r>
            <a:endParaRPr lang="ar-IQ" sz="2400" dirty="0"/>
          </a:p>
        </p:txBody>
      </p:sp>
    </p:spTree>
    <p:extLst>
      <p:ext uri="{BB962C8B-B14F-4D97-AF65-F5344CB8AC3E}">
        <p14:creationId xmlns:p14="http://schemas.microsoft.com/office/powerpoint/2010/main" val="1887901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35901" y="1067973"/>
            <a:ext cx="7416824" cy="3618426"/>
          </a:xfrm>
          <a:prstGeom prst="rect">
            <a:avLst/>
          </a:prstGeom>
        </p:spPr>
        <p:txBody>
          <a:bodyPr wrap="square">
            <a:spAutoFit/>
          </a:bodyPr>
          <a:lstStyle/>
          <a:p>
            <a:pPr lvl="0">
              <a:lnSpc>
                <a:spcPct val="115000"/>
              </a:lnSpc>
              <a:spcAft>
                <a:spcPts val="1000"/>
              </a:spcAft>
            </a:pPr>
            <a:r>
              <a:rPr lang="ar-IQ" sz="3200" b="1" dirty="0" smtClean="0">
                <a:ea typeface="Calibri"/>
              </a:rPr>
              <a:t>5. تقويم </a:t>
            </a:r>
            <a:r>
              <a:rPr lang="ar-IQ" sz="3200" b="1" dirty="0">
                <a:ea typeface="Calibri"/>
              </a:rPr>
              <a:t>البدائل  :</a:t>
            </a:r>
            <a:endParaRPr lang="en-US" sz="3200" dirty="0">
              <a:ea typeface="Calibri"/>
              <a:cs typeface="Arial"/>
            </a:endParaRPr>
          </a:p>
          <a:p>
            <a:pPr>
              <a:lnSpc>
                <a:spcPct val="115000"/>
              </a:lnSpc>
              <a:spcAft>
                <a:spcPts val="1000"/>
              </a:spcAft>
            </a:pPr>
            <a:r>
              <a:rPr lang="ar-IQ" sz="3200" dirty="0">
                <a:ea typeface="Calibri"/>
              </a:rPr>
              <a:t>وبعد عرض البدائل التي تتصل بكل المواقف يتم عملية تقويم لهذه البدائل المقترحة وذللك بحساب مميزات وعيوب كل بديل في ضوء الفروض  التي سبق وضعها  اي ان نختار البديل الاكثر مزايا والاقل عيوبا للتعامل مع الموقف </a:t>
            </a:r>
            <a:r>
              <a:rPr lang="ar-IQ" sz="3200" dirty="0" smtClean="0">
                <a:ea typeface="Calibri"/>
              </a:rPr>
              <a:t>المفروض </a:t>
            </a:r>
            <a:endParaRPr lang="en-US" sz="3200" dirty="0">
              <a:ea typeface="Calibri"/>
              <a:cs typeface="Arial"/>
            </a:endParaRPr>
          </a:p>
        </p:txBody>
      </p:sp>
    </p:spTree>
    <p:extLst>
      <p:ext uri="{BB962C8B-B14F-4D97-AF65-F5344CB8AC3E}">
        <p14:creationId xmlns:p14="http://schemas.microsoft.com/office/powerpoint/2010/main" val="3130919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99592" y="1340768"/>
            <a:ext cx="7488832" cy="4152868"/>
          </a:xfrm>
          <a:prstGeom prst="rect">
            <a:avLst/>
          </a:prstGeom>
        </p:spPr>
        <p:txBody>
          <a:bodyPr wrap="square">
            <a:spAutoFit/>
          </a:bodyPr>
          <a:lstStyle/>
          <a:p>
            <a:pPr lvl="0">
              <a:lnSpc>
                <a:spcPct val="115000"/>
              </a:lnSpc>
              <a:spcAft>
                <a:spcPts val="1000"/>
              </a:spcAft>
            </a:pPr>
            <a:r>
              <a:rPr lang="ar-IQ" sz="2800" b="1" dirty="0" smtClean="0">
                <a:ea typeface="Calibri"/>
              </a:rPr>
              <a:t> 6. تحديد </a:t>
            </a:r>
            <a:r>
              <a:rPr lang="ar-IQ" sz="2800" b="1" dirty="0">
                <a:ea typeface="Calibri"/>
              </a:rPr>
              <a:t>الابعاد الزمنية للتخطيط :</a:t>
            </a:r>
            <a:endParaRPr lang="en-US" sz="2800" dirty="0">
              <a:ea typeface="Calibri"/>
              <a:cs typeface="Arial"/>
            </a:endParaRPr>
          </a:p>
          <a:p>
            <a:pPr>
              <a:lnSpc>
                <a:spcPct val="115000"/>
              </a:lnSpc>
              <a:spcAft>
                <a:spcPts val="1000"/>
              </a:spcAft>
            </a:pPr>
            <a:r>
              <a:rPr lang="ar-IQ" sz="2800" dirty="0">
                <a:ea typeface="Calibri"/>
              </a:rPr>
              <a:t>يجب ان يدرك المخطط مدى الابعاد الزمنية لعملية التخطيط التي سوف يقوم بها فهل هو طويل الاجل ام متوسط ام قصير الاجل  بمعنى هل هو تخطيط طويل معني </a:t>
            </a:r>
            <a:r>
              <a:rPr lang="ar-IQ" sz="2800" dirty="0" err="1">
                <a:ea typeface="Calibri"/>
              </a:rPr>
              <a:t>باعداد</a:t>
            </a:r>
            <a:r>
              <a:rPr lang="ar-IQ" sz="2800" dirty="0">
                <a:ea typeface="Calibri"/>
              </a:rPr>
              <a:t> لاعب ناشئ لكي يصل الى مرحلة العالمية  ام التخطيط للتحضير لدورة اولمبية جديدة  او لخطة تدريب سنوية لتجهيز اللاعبين لبطولة المنطقة  والتي على اساسها  يتم اخذ القرارات السليمة وتقدير حجم الامكانيات المادية والبشرية  لبلوغ الاهداف .</a:t>
            </a:r>
            <a:endParaRPr lang="en-US" sz="2800" dirty="0">
              <a:ea typeface="Calibri"/>
              <a:cs typeface="Arial"/>
            </a:endParaRPr>
          </a:p>
        </p:txBody>
      </p:sp>
    </p:spTree>
    <p:extLst>
      <p:ext uri="{BB962C8B-B14F-4D97-AF65-F5344CB8AC3E}">
        <p14:creationId xmlns:p14="http://schemas.microsoft.com/office/powerpoint/2010/main" val="59080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3886" y="697527"/>
            <a:ext cx="7704856" cy="4281108"/>
          </a:xfrm>
          <a:prstGeom prst="rect">
            <a:avLst/>
          </a:prstGeom>
        </p:spPr>
        <p:txBody>
          <a:bodyPr wrap="square">
            <a:spAutoFit/>
          </a:bodyPr>
          <a:lstStyle/>
          <a:p>
            <a:pPr>
              <a:lnSpc>
                <a:spcPct val="115000"/>
              </a:lnSpc>
              <a:spcAft>
                <a:spcPts val="1000"/>
              </a:spcAft>
            </a:pPr>
            <a:r>
              <a:rPr lang="ar-IQ" sz="2800" b="1" dirty="0">
                <a:ea typeface="Calibri"/>
              </a:rPr>
              <a:t>ثانيا : المرحلة التنفيذية :</a:t>
            </a:r>
            <a:r>
              <a:rPr lang="ar-IQ" sz="2800" dirty="0">
                <a:ea typeface="Calibri"/>
              </a:rPr>
              <a:t> </a:t>
            </a:r>
            <a:endParaRPr lang="en-US" sz="2800" dirty="0">
              <a:ea typeface="Calibri"/>
              <a:cs typeface="Arial"/>
            </a:endParaRPr>
          </a:p>
          <a:p>
            <a:pPr>
              <a:lnSpc>
                <a:spcPct val="115000"/>
              </a:lnSpc>
              <a:spcAft>
                <a:spcPts val="1000"/>
              </a:spcAft>
            </a:pPr>
            <a:r>
              <a:rPr lang="ar-IQ" sz="2800" dirty="0">
                <a:ea typeface="Calibri"/>
              </a:rPr>
              <a:t>وتختص هذه المرحلة بتحقيق عناصر التخطيط الفعلية والتي تتكون من :</a:t>
            </a:r>
            <a:endParaRPr lang="en-US" sz="2800" dirty="0">
              <a:ea typeface="Calibri"/>
              <a:cs typeface="Arial"/>
            </a:endParaRPr>
          </a:p>
          <a:p>
            <a:pPr marL="342900" lvl="0" indent="-342900">
              <a:lnSpc>
                <a:spcPct val="115000"/>
              </a:lnSpc>
              <a:buFont typeface="+mj-lt"/>
              <a:buAutoNum type="arabicPeriod"/>
            </a:pPr>
            <a:r>
              <a:rPr lang="ar-IQ" sz="2800" b="1" dirty="0">
                <a:ea typeface="Calibri"/>
              </a:rPr>
              <a:t>الاهداف</a:t>
            </a:r>
            <a:endParaRPr lang="en-US" sz="2800" dirty="0">
              <a:ea typeface="Calibri"/>
              <a:cs typeface="Arial"/>
            </a:endParaRPr>
          </a:p>
          <a:p>
            <a:pPr marL="342900" lvl="0" indent="-342900">
              <a:lnSpc>
                <a:spcPct val="115000"/>
              </a:lnSpc>
              <a:buFont typeface="+mj-lt"/>
              <a:buAutoNum type="arabicPeriod"/>
            </a:pPr>
            <a:r>
              <a:rPr lang="ar-IQ" sz="2800" b="1" dirty="0">
                <a:ea typeface="Calibri"/>
              </a:rPr>
              <a:t>السياسات</a:t>
            </a:r>
            <a:endParaRPr lang="en-US" sz="2800" dirty="0">
              <a:ea typeface="Calibri"/>
              <a:cs typeface="Arial"/>
            </a:endParaRPr>
          </a:p>
          <a:p>
            <a:pPr marL="342900" lvl="0" indent="-342900">
              <a:lnSpc>
                <a:spcPct val="115000"/>
              </a:lnSpc>
              <a:buFont typeface="+mj-lt"/>
              <a:buAutoNum type="arabicPeriod"/>
            </a:pPr>
            <a:r>
              <a:rPr lang="ar-IQ" sz="2800" b="1" dirty="0">
                <a:ea typeface="Calibri"/>
              </a:rPr>
              <a:t>الاجراءات</a:t>
            </a:r>
            <a:endParaRPr lang="en-US" sz="2800" dirty="0">
              <a:ea typeface="Calibri"/>
              <a:cs typeface="Arial"/>
            </a:endParaRPr>
          </a:p>
          <a:p>
            <a:pPr marL="342900" lvl="0" indent="-342900">
              <a:lnSpc>
                <a:spcPct val="115000"/>
              </a:lnSpc>
              <a:buFont typeface="+mj-lt"/>
              <a:buAutoNum type="arabicPeriod"/>
            </a:pPr>
            <a:r>
              <a:rPr lang="ar-IQ" sz="2800" b="1" dirty="0">
                <a:ea typeface="Calibri"/>
              </a:rPr>
              <a:t>الامكانيات </a:t>
            </a:r>
            <a:endParaRPr lang="en-US" sz="2800" dirty="0">
              <a:ea typeface="Calibri"/>
              <a:cs typeface="Arial"/>
            </a:endParaRPr>
          </a:p>
          <a:p>
            <a:pPr marL="342900" lvl="0" indent="-342900">
              <a:lnSpc>
                <a:spcPct val="115000"/>
              </a:lnSpc>
              <a:spcAft>
                <a:spcPts val="1000"/>
              </a:spcAft>
              <a:buFont typeface="+mj-lt"/>
              <a:buAutoNum type="arabicPeriod"/>
            </a:pPr>
            <a:r>
              <a:rPr lang="ar-IQ" sz="2800" b="1" dirty="0">
                <a:ea typeface="Calibri"/>
              </a:rPr>
              <a:t>البرامج</a:t>
            </a:r>
            <a:r>
              <a:rPr lang="ar-IQ" sz="2800" dirty="0">
                <a:ea typeface="Calibri"/>
              </a:rPr>
              <a:t> </a:t>
            </a:r>
            <a:endParaRPr lang="en-US" sz="2800" dirty="0">
              <a:ea typeface="Calibri"/>
              <a:cs typeface="Arial"/>
            </a:endParaRPr>
          </a:p>
        </p:txBody>
      </p:sp>
    </p:spTree>
    <p:extLst>
      <p:ext uri="{BB962C8B-B14F-4D97-AF65-F5344CB8AC3E}">
        <p14:creationId xmlns:p14="http://schemas.microsoft.com/office/powerpoint/2010/main" val="14619425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101</TotalTime>
  <Words>1696</Words>
  <Application>Microsoft Office PowerPoint</Application>
  <PresentationFormat>عرض على الشاشة (3:4)‏</PresentationFormat>
  <Paragraphs>129</Paragraphs>
  <Slides>28</Slides>
  <Notes>0</Notes>
  <HiddenSlides>0</HiddenSlides>
  <MMClips>0</MMClips>
  <ScaleCrop>false</ScaleCrop>
  <HeadingPairs>
    <vt:vector size="4" baseType="variant">
      <vt:variant>
        <vt:lpstr>نسق</vt:lpstr>
      </vt:variant>
      <vt:variant>
        <vt:i4>1</vt:i4>
      </vt:variant>
      <vt:variant>
        <vt:lpstr>عناوين الشرائح</vt:lpstr>
      </vt:variant>
      <vt:variant>
        <vt:i4>28</vt:i4>
      </vt:variant>
    </vt:vector>
  </HeadingPairs>
  <TitlesOfParts>
    <vt:vector size="29" baseType="lpstr">
      <vt:lpstr>شكل موجة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Samir</dc:creator>
  <cp:lastModifiedBy>mujtba</cp:lastModifiedBy>
  <cp:revision>11</cp:revision>
  <dcterms:created xsi:type="dcterms:W3CDTF">2018-04-02T18:41:42Z</dcterms:created>
  <dcterms:modified xsi:type="dcterms:W3CDTF">2018-04-02T20:34:11Z</dcterms:modified>
</cp:coreProperties>
</file>